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01" r:id="rId5"/>
    <p:sldMasterId id="2147483729" r:id="rId6"/>
  </p:sldMasterIdLst>
  <p:notesMasterIdLst>
    <p:notesMasterId r:id="rId18"/>
  </p:notesMasterIdLst>
  <p:sldIdLst>
    <p:sldId id="256" r:id="rId7"/>
    <p:sldId id="263" r:id="rId8"/>
    <p:sldId id="2147479485" r:id="rId9"/>
    <p:sldId id="275" r:id="rId10"/>
    <p:sldId id="2147481562" r:id="rId11"/>
    <p:sldId id="2147481580" r:id="rId12"/>
    <p:sldId id="2147481581" r:id="rId13"/>
    <p:sldId id="2147481582" r:id="rId14"/>
    <p:sldId id="273" r:id="rId15"/>
    <p:sldId id="264" r:id="rId16"/>
    <p:sldId id="268" r:id="rId17"/>
  </p:sldIdLst>
  <p:sldSz cx="18288000" cy="10287000"/>
  <p:notesSz cx="6858000" cy="9144000"/>
  <p:defaultTextStyle>
    <a:defPPr>
      <a:defRPr lang="en-US"/>
    </a:defPPr>
    <a:lvl1pPr marL="0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731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464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195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2926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8657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389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120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5851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635FB20-8CA0-784C-A10D-08C4E211A99E}" name="Simona Girončikienė" initials="SG" userId="S::sig@cluedin.com::3d6fb704-6a66-4091-ae25-e5ddbe4245e5" providerId="AD"/>
  <p188:author id="{AD9C002C-D773-E4D2-A107-1EAD9B363C39}" name="Iryna Sushko" initials="IS" userId="S::iryna.sushko@eleks.com::89056467-873f-4b5a-b074-e46cf5427433" providerId="AD"/>
  <p188:author id="{8BB58D50-D611-D33D-A28F-360BCEB5CA81}" name="Simona Girončikienė" initials="SG" userId="Simona Girončikienė" providerId="None"/>
  <p188:author id="{61744163-F49A-BBE4-D3A2-8A6092A3271E}" name="Robert Jarvis" initials="RJ" userId="S::rbj@cluedin.com::c2c7c34a-be5d-48bf-8970-794688dd2651" providerId="AD"/>
  <p188:author id="{12749E65-06F5-E724-7399-8377AB1E2332}" name="Humberto de Oliveira" initials="HO" userId="S::hro@cluedin.com::994f6a2b-e437-476f-b3ab-632bd77efca4" providerId="AD"/>
  <p188:author id="{87F85A93-EA85-0435-B3EC-3A8CC7D64526}" name="Bojan Petrovic" initials="BP" userId="S::bpe@cluedin.com::a50f6207-606e-4038-b0f1-15062406cd7b" providerId="AD"/>
  <p188:author id="{A0CD63CA-BCE7-197B-AF65-ED149D75580B}" name="Bojan Petrovic" initials="BP" userId="373e60c939375303" providerId="Windows Live"/>
  <p188:author id="{163A26CB-C8FD-5E63-AF22-6951473D9369}" name="Tim D. Ward" initials="TW" userId="S::tiw@cluedin.com::ab14b30a-6808-4442-b7b6-f6371436fafb" providerId="AD"/>
  <p188:author id="{8595B8E0-B15D-4597-2AFB-5BAAF8FFA532}" name="Humberto de Oliveira" initials="HdO" userId="Humberto de Oliveira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F2A2"/>
    <a:srgbClr val="000000"/>
    <a:srgbClr val="FF0004"/>
    <a:srgbClr val="F2F2F2"/>
    <a:srgbClr val="B2B7F2"/>
    <a:srgbClr val="E0EFFF"/>
    <a:srgbClr val="DFEAFD"/>
    <a:srgbClr val="E0EAFF"/>
    <a:srgbClr val="13F097"/>
    <a:srgbClr val="DEE9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678" autoAdjust="0"/>
  </p:normalViewPr>
  <p:slideViewPr>
    <p:cSldViewPr snapToGrid="0">
      <p:cViewPr varScale="1">
        <p:scale>
          <a:sx n="36" d="100"/>
          <a:sy n="36" d="100"/>
        </p:scale>
        <p:origin x="1068" y="56"/>
      </p:cViewPr>
      <p:guideLst>
        <p:guide orient="horz" pos="3240"/>
        <p:guide pos="5760"/>
      </p:guideLst>
    </p:cSldViewPr>
  </p:slideViewPr>
  <p:notesTextViewPr>
    <p:cViewPr>
      <p:scale>
        <a:sx n="33" d="100"/>
        <a:sy n="33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microsoft.com/office/2018/10/relationships/authors" Target="authors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jpeg>
</file>

<file path=ppt/media/image18.png>
</file>

<file path=ppt/media/image19.svg>
</file>

<file path=ppt/media/image2.jpeg>
</file>

<file path=ppt/media/image20.png>
</file>

<file path=ppt/media/image21.jpe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32.svg>
</file>

<file path=ppt/media/image33.svg>
</file>

<file path=ppt/media/image34.jpg>
</file>

<file path=ppt/media/image35.png>
</file>

<file path=ppt/media/image36.svg>
</file>

<file path=ppt/media/image37.jpeg>
</file>

<file path=ppt/media/image38.jpg>
</file>

<file path=ppt/media/image39.png>
</file>

<file path=ppt/media/image4.svg>
</file>

<file path=ppt/media/image40.svg>
</file>

<file path=ppt/media/image41.png>
</file>

<file path=ppt/media/image42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EFFE7-F932-4B5B-AB01-2A3707B9AB81}" type="datetimeFigureOut">
              <a:rPr lang="en-US" smtClean="0"/>
              <a:t>10/21/2025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46FB5F-EE58-4640-A889-40D1DE2C4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61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731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464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195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2926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8657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389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120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5851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58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550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7284F-ACC1-3F8B-060C-BF2E329F2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DCA8AD-642D-2151-ED74-C660ADE687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4B772F-0056-6C2D-7526-6DD6DE9DF7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 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FEB37-8783-A47E-9CB1-75D986FAAD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424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3A933-4A41-F004-1C92-1B6BE9CE54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361CAC-3A0C-ADCF-E5A5-0DC8F5303E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B6DED9-3870-DABC-1D18-8EBE5AB675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9EAC49-DBB3-409D-41CD-A5B7E324CC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85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1E4AF-9611-04F8-B080-B4880929E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F19B92-0F3A-B3D9-57EF-99A18EA349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910546-BB6C-DEF3-E140-38980A0AF3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0AB3A7-B111-EA39-E58E-1485F5126C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194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C4E1B-E8EC-42E0-67A3-0D8A53C90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A9BCE1-2436-E629-D75B-C7C369C68A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0FB5A6-53E6-A320-63E7-B52C3FE999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F7169-0713-F551-F59F-48576B00E4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13714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46FB5F-EE58-4640-A889-40D1DE2C41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13714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6878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46FB5F-EE58-4640-A889-40D1DE2C41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29331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295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sv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4" y="7026965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1"/>
                </a:solidFill>
              </a:defRPr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3122" y="4042119"/>
            <a:ext cx="8630478" cy="235868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7200" b="1">
                <a:solidFill>
                  <a:schemeClr val="bg1"/>
                </a:solidFill>
              </a:defRPr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1638957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2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32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74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059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08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7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549211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6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948764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6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 userDrawn="1"/>
        </p:nvSpPr>
        <p:spPr>
          <a:xfrm>
            <a:off x="1348317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7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549211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6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948764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6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 userDrawn="1"/>
        </p:nvSpPr>
        <p:spPr>
          <a:xfrm>
            <a:off x="1348317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738723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61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61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3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3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683815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12179731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683815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12179731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58693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9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9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961543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961543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205798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7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6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6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7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6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6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7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75077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70608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74656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7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475077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70608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474656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1749050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61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61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3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3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3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1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269773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12597" y="613951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269773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71207" y="613951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8495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56467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426975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61" y="4292353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3" y="4292353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5450093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5450093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5450093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4723083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4723083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4723083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2882871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9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9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30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10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98394" y="2697730"/>
            <a:ext cx="706526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98394" y="6139510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513301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90479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5"/>
            <a:ext cx="15773400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295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 userDrawn="1"/>
        </p:nvSpPr>
        <p:spPr>
          <a:xfrm>
            <a:off x="2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8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71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80" y="675491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4937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 userDrawn="1"/>
        </p:nvSpPr>
        <p:spPr>
          <a:xfrm>
            <a:off x="12748849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812" y="1493328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812" y="3411871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80" y="675491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1627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8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71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80" y="675491"/>
            <a:ext cx="1116623" cy="356255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 userDrawn="1"/>
        </p:nvSpPr>
        <p:spPr>
          <a:xfrm>
            <a:off x="-1157" y="0"/>
            <a:ext cx="5539155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</p:spTree>
    <p:extLst>
      <p:ext uri="{BB962C8B-B14F-4D97-AF65-F5344CB8AC3E}">
        <p14:creationId xmlns:p14="http://schemas.microsoft.com/office/powerpoint/2010/main" val="34000734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5"/>
            <a:ext cx="7453383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335069" y="2327765"/>
            <a:ext cx="7695632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505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1226733" y="4235559"/>
            <a:ext cx="15834537" cy="1815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6200" tIns="76200" rIns="76200" bIns="762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123831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Thank you</a:t>
            </a: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 for</a:t>
            </a:r>
          </a:p>
          <a:p>
            <a:pPr marL="0" marR="0" lvl="0" indent="0" algn="ctr" defTabSz="123831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y</a:t>
            </a: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our time</a:t>
            </a:r>
          </a:p>
        </p:txBody>
      </p:sp>
    </p:spTree>
    <p:extLst>
      <p:ext uri="{BB962C8B-B14F-4D97-AF65-F5344CB8AC3E}">
        <p14:creationId xmlns:p14="http://schemas.microsoft.com/office/powerpoint/2010/main" val="25524186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0269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3122" y="4042119"/>
            <a:ext cx="8630478" cy="235868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7200" b="1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1467632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4" y="7484165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2"/>
                </a:solidFill>
              </a:defRPr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106671772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273554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4841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2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395710171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/>
        </p:nvSpPr>
        <p:spPr>
          <a:xfrm>
            <a:off x="14337934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/>
        </p:nvSpPr>
        <p:spPr>
          <a:xfrm>
            <a:off x="10386325" y="398445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/>
        </p:nvSpPr>
        <p:spPr>
          <a:xfrm>
            <a:off x="6434713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/>
        </p:nvSpPr>
        <p:spPr>
          <a:xfrm>
            <a:off x="6434713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/>
        </p:nvSpPr>
        <p:spPr>
          <a:xfrm>
            <a:off x="6434713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/>
        </p:nvSpPr>
        <p:spPr>
          <a:xfrm>
            <a:off x="10386325" y="-61158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/>
        </p:nvSpPr>
        <p:spPr>
          <a:xfrm>
            <a:off x="10386325" y="858050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/>
        </p:nvSpPr>
        <p:spPr>
          <a:xfrm>
            <a:off x="14337934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/>
        </p:nvSpPr>
        <p:spPr>
          <a:xfrm>
            <a:off x="14337934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/>
        </p:nvSpPr>
        <p:spPr>
          <a:xfrm>
            <a:off x="6710036" y="328388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6219895"/>
            <a:ext cx="514317" cy="5143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/>
        </p:nvSpPr>
        <p:spPr>
          <a:xfrm>
            <a:off x="10715992" y="450823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7444253"/>
            <a:ext cx="514317" cy="5143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/>
        </p:nvSpPr>
        <p:spPr>
          <a:xfrm>
            <a:off x="14660014" y="322571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6161729"/>
            <a:ext cx="514317" cy="514317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617220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7451867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61617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316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12972169" y="103286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9020557" y="25354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/>
        </p:nvSpPr>
        <p:spPr>
          <a:xfrm>
            <a:off x="12972169" y="562890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9295880" y="81500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12715" y="3751016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13301836" y="155663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2" y="4492656"/>
            <a:ext cx="514317" cy="514317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/>
        </p:nvSpPr>
        <p:spPr>
          <a:xfrm>
            <a:off x="9020557" y="4849594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9342637" y="535287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59473" y="8288894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13301836" y="590461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2" y="8840628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9020557" y="940452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12972167" y="-35050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74661" y="3712883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95880" y="825076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93526" y="447359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293526" y="882877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5403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/>
        </p:nvSpPr>
        <p:spPr>
          <a:xfrm>
            <a:off x="10393171" y="574202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/>
        </p:nvSpPr>
        <p:spPr>
          <a:xfrm>
            <a:off x="6434711" y="496271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/>
        </p:nvSpPr>
        <p:spPr>
          <a:xfrm>
            <a:off x="14337937" y="330598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10386325" y="114598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6434713" y="36667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6710036" y="92812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4137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10715992" y="16697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605777"/>
            <a:ext cx="514317" cy="51431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6756793" y="546599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73629" y="8402015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10715992" y="601773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8953749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6434713" y="951764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10386323" y="-339189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88817" y="382600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0036" y="836388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07682" y="458671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7682" y="894189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/>
        </p:nvSpPr>
        <p:spPr>
          <a:xfrm>
            <a:off x="14667604" y="38297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84440" y="6765785"/>
            <a:ext cx="514317" cy="514317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724830" y="67276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/>
        </p:nvSpPr>
        <p:spPr>
          <a:xfrm>
            <a:off x="14337937" y="-127591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/>
        </p:nvSpPr>
        <p:spPr>
          <a:xfrm>
            <a:off x="14337937" y="788693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3221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/>
        </p:nvSpPr>
        <p:spPr>
          <a:xfrm>
            <a:off x="14337934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/>
        </p:nvSpPr>
        <p:spPr>
          <a:xfrm>
            <a:off x="10386325" y="111358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/>
        </p:nvSpPr>
        <p:spPr>
          <a:xfrm>
            <a:off x="6434713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/>
        </p:nvSpPr>
        <p:spPr>
          <a:xfrm>
            <a:off x="6710036" y="9248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0876"/>
            <a:ext cx="514317" cy="51431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/>
        </p:nvSpPr>
        <p:spPr>
          <a:xfrm>
            <a:off x="10715992" y="1637358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573376"/>
            <a:ext cx="514317" cy="514317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/>
        </p:nvSpPr>
        <p:spPr>
          <a:xfrm>
            <a:off x="14660014" y="86669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3881651"/>
            <a:ext cx="514317" cy="514317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/>
        </p:nvSpPr>
        <p:spPr>
          <a:xfrm>
            <a:off x="14337934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/>
        </p:nvSpPr>
        <p:spPr>
          <a:xfrm>
            <a:off x="10386325" y="572215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/>
        </p:nvSpPr>
        <p:spPr>
          <a:xfrm>
            <a:off x="6434713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/>
        </p:nvSpPr>
        <p:spPr>
          <a:xfrm>
            <a:off x="6710036" y="553343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8469452"/>
            <a:ext cx="514317" cy="514317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/>
        </p:nvSpPr>
        <p:spPr>
          <a:xfrm>
            <a:off x="10715992" y="6245934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9181952"/>
            <a:ext cx="514317" cy="514317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/>
        </p:nvSpPr>
        <p:spPr>
          <a:xfrm>
            <a:off x="14660014" y="54752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8488518"/>
            <a:ext cx="514317" cy="514317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/>
        </p:nvSpPr>
        <p:spPr>
          <a:xfrm>
            <a:off x="6434713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/>
        </p:nvSpPr>
        <p:spPr>
          <a:xfrm>
            <a:off x="10386322" y="-344653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/>
        </p:nvSpPr>
        <p:spPr>
          <a:xfrm>
            <a:off x="14335129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9143796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88021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73218" y="457409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579402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3214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2848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93998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60739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555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 userDrawn="1"/>
        </p:nvSpPr>
        <p:spPr>
          <a:xfrm>
            <a:off x="14337935" y="272243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 userDrawn="1"/>
        </p:nvSpPr>
        <p:spPr>
          <a:xfrm>
            <a:off x="10386326" y="3984458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 userDrawn="1"/>
        </p:nvSpPr>
        <p:spPr>
          <a:xfrm>
            <a:off x="6434714" y="272243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 userDrawn="1"/>
        </p:nvSpPr>
        <p:spPr>
          <a:xfrm>
            <a:off x="6434714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 userDrawn="1"/>
        </p:nvSpPr>
        <p:spPr>
          <a:xfrm>
            <a:off x="6434714" y="7318475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 userDrawn="1"/>
        </p:nvSpPr>
        <p:spPr>
          <a:xfrm>
            <a:off x="10386326" y="-61158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 userDrawn="1"/>
        </p:nvSpPr>
        <p:spPr>
          <a:xfrm>
            <a:off x="10386326" y="858050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 userDrawn="1"/>
        </p:nvSpPr>
        <p:spPr>
          <a:xfrm>
            <a:off x="14337935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 userDrawn="1"/>
        </p:nvSpPr>
        <p:spPr>
          <a:xfrm>
            <a:off x="14337935" y="7318475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 userDrawn="1"/>
        </p:nvSpPr>
        <p:spPr>
          <a:xfrm>
            <a:off x="6710038" y="328388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2" y="6219895"/>
            <a:ext cx="514317" cy="5143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 userDrawn="1"/>
        </p:nvSpPr>
        <p:spPr>
          <a:xfrm>
            <a:off x="10715993" y="450823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7444254"/>
            <a:ext cx="514317" cy="5143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 userDrawn="1"/>
        </p:nvSpPr>
        <p:spPr>
          <a:xfrm>
            <a:off x="14660015" y="322571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1" y="6161730"/>
            <a:ext cx="514317" cy="514317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1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3" y="617220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20" y="7451867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5" y="61617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7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2905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65524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6855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8047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549211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948764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/>
        </p:nvSpPr>
        <p:spPr>
          <a:xfrm>
            <a:off x="1348317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549211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948764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/>
        </p:nvSpPr>
        <p:spPr>
          <a:xfrm>
            <a:off x="1348317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2160170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683815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12179729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683815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12179729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0817637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9615433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9615433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1969491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7507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7060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7465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47507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7060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47465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1558471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1259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7120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2457030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98393" y="2697728"/>
            <a:ext cx="706526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98394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10950664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539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2972170" y="1032862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9020558" y="25355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 userDrawn="1"/>
        </p:nvSpPr>
        <p:spPr>
          <a:xfrm>
            <a:off x="12972170" y="562890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9295882" y="81500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12716" y="3751017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3301837" y="155664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3" y="4492656"/>
            <a:ext cx="514317" cy="514317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 userDrawn="1"/>
        </p:nvSpPr>
        <p:spPr>
          <a:xfrm>
            <a:off x="9020558" y="484959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9342638" y="535287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59474" y="8288895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3301837" y="590461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3" y="8840628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9020558" y="940452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12972169" y="-35050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1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74662" y="3712883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95880" y="825076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93527" y="447359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7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293527" y="882877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8903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rgbClr val="000000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15773400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339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/>
        </p:nvSpPr>
        <p:spPr>
          <a:xfrm>
            <a:off x="1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43266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812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812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7671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/>
        </p:nvSpPr>
        <p:spPr>
          <a:xfrm>
            <a:off x="-1157" y="0"/>
            <a:ext cx="5539155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</p:spTree>
    <p:extLst>
      <p:ext uri="{BB962C8B-B14F-4D97-AF65-F5344CB8AC3E}">
        <p14:creationId xmlns:p14="http://schemas.microsoft.com/office/powerpoint/2010/main" val="300285378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7453383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335068" y="2327764"/>
            <a:ext cx="7695632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83457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1226732" y="4235559"/>
            <a:ext cx="15834537" cy="1815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6200" tIns="76200" rIns="76200" bIns="762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12382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Thank you</a:t>
            </a: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 for</a:t>
            </a:r>
          </a:p>
          <a:p>
            <a:pPr marL="0" marR="0" lvl="0" indent="0" algn="ctr" defTabSz="12382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y</a:t>
            </a: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our time</a:t>
            </a:r>
          </a:p>
        </p:txBody>
      </p:sp>
    </p:spTree>
    <p:extLst>
      <p:ext uri="{BB962C8B-B14F-4D97-AF65-F5344CB8AC3E}">
        <p14:creationId xmlns:p14="http://schemas.microsoft.com/office/powerpoint/2010/main" val="308050830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0269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3122" y="4042119"/>
            <a:ext cx="8630478" cy="235868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7200" b="1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342297443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874792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4841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2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229479395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 userDrawn="1"/>
        </p:nvSpPr>
        <p:spPr>
          <a:xfrm>
            <a:off x="14337934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 userDrawn="1"/>
        </p:nvSpPr>
        <p:spPr>
          <a:xfrm>
            <a:off x="10386325" y="398445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 userDrawn="1"/>
        </p:nvSpPr>
        <p:spPr>
          <a:xfrm>
            <a:off x="6434713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 userDrawn="1"/>
        </p:nvSpPr>
        <p:spPr>
          <a:xfrm>
            <a:off x="6434713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 userDrawn="1"/>
        </p:nvSpPr>
        <p:spPr>
          <a:xfrm>
            <a:off x="6434713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 userDrawn="1"/>
        </p:nvSpPr>
        <p:spPr>
          <a:xfrm>
            <a:off x="10386325" y="-61158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 userDrawn="1"/>
        </p:nvSpPr>
        <p:spPr>
          <a:xfrm>
            <a:off x="10386325" y="858050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 userDrawn="1"/>
        </p:nvSpPr>
        <p:spPr>
          <a:xfrm>
            <a:off x="14337934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 userDrawn="1"/>
        </p:nvSpPr>
        <p:spPr>
          <a:xfrm>
            <a:off x="14337934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 userDrawn="1"/>
        </p:nvSpPr>
        <p:spPr>
          <a:xfrm>
            <a:off x="6710036" y="328388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6219895"/>
            <a:ext cx="514317" cy="5143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 userDrawn="1"/>
        </p:nvSpPr>
        <p:spPr>
          <a:xfrm>
            <a:off x="10715992" y="450823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7444253"/>
            <a:ext cx="514317" cy="5143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 userDrawn="1"/>
        </p:nvSpPr>
        <p:spPr>
          <a:xfrm>
            <a:off x="14660014" y="322571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6161729"/>
            <a:ext cx="514317" cy="514317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617220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7451867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61617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320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 userDrawn="1"/>
        </p:nvSpPr>
        <p:spPr>
          <a:xfrm>
            <a:off x="10393172" y="5742028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 userDrawn="1"/>
        </p:nvSpPr>
        <p:spPr>
          <a:xfrm>
            <a:off x="6434713" y="496271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 userDrawn="1"/>
        </p:nvSpPr>
        <p:spPr>
          <a:xfrm>
            <a:off x="14337938" y="330599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0386326" y="1145982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6434714" y="36667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6710038" y="92812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2" y="3864138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0715993" y="166976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4605777"/>
            <a:ext cx="514317" cy="51431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6756794" y="546599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73630" y="8402016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0715993" y="6017733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8953749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6434714" y="9517645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10386325" y="-339189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1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88819" y="382600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0038" y="836388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07683" y="458671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7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7683" y="894189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 userDrawn="1"/>
        </p:nvSpPr>
        <p:spPr>
          <a:xfrm>
            <a:off x="14667605" y="38297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84441" y="6765786"/>
            <a:ext cx="514317" cy="514317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724831" y="67276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 userDrawn="1"/>
        </p:nvSpPr>
        <p:spPr>
          <a:xfrm>
            <a:off x="14337938" y="-127591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 userDrawn="1"/>
        </p:nvSpPr>
        <p:spPr>
          <a:xfrm>
            <a:off x="14337938" y="788693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2738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1897513" y="852079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6956984" y="465163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 userDrawn="1"/>
        </p:nvSpPr>
        <p:spPr>
          <a:xfrm>
            <a:off x="11897513" y="5448124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7304468" y="1026614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2227180" y="1375857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 userDrawn="1"/>
        </p:nvSpPr>
        <p:spPr>
          <a:xfrm>
            <a:off x="6956984" y="5061208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7283249" y="556449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2227180" y="5956925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83249" y="3924497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4468" y="846237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18870" y="4292808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218870" y="864799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28857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 userDrawn="1"/>
        </p:nvSpPr>
        <p:spPr>
          <a:xfrm>
            <a:off x="10393171" y="574202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 userDrawn="1"/>
        </p:nvSpPr>
        <p:spPr>
          <a:xfrm>
            <a:off x="6434711" y="496271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 userDrawn="1"/>
        </p:nvSpPr>
        <p:spPr>
          <a:xfrm>
            <a:off x="14337937" y="330598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0386325" y="114598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6434713" y="36667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6710036" y="92812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4137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0715992" y="16697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605777"/>
            <a:ext cx="514317" cy="51431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6756793" y="546599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73629" y="8402015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0715992" y="601773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8953749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6434713" y="951764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10386323" y="-339189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88817" y="382600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0036" y="836388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07682" y="458671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7682" y="894189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 userDrawn="1"/>
        </p:nvSpPr>
        <p:spPr>
          <a:xfrm>
            <a:off x="14667604" y="38297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84440" y="6765785"/>
            <a:ext cx="514317" cy="514317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724830" y="67276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 userDrawn="1"/>
        </p:nvSpPr>
        <p:spPr>
          <a:xfrm>
            <a:off x="14337937" y="-127591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 userDrawn="1"/>
        </p:nvSpPr>
        <p:spPr>
          <a:xfrm>
            <a:off x="14337937" y="788693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48200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 userDrawn="1"/>
        </p:nvSpPr>
        <p:spPr>
          <a:xfrm>
            <a:off x="14337934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 userDrawn="1"/>
        </p:nvSpPr>
        <p:spPr>
          <a:xfrm>
            <a:off x="10386325" y="111358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 userDrawn="1"/>
        </p:nvSpPr>
        <p:spPr>
          <a:xfrm>
            <a:off x="6434713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 userDrawn="1"/>
        </p:nvSpPr>
        <p:spPr>
          <a:xfrm>
            <a:off x="6710036" y="9248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0876"/>
            <a:ext cx="514317" cy="51431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 userDrawn="1"/>
        </p:nvSpPr>
        <p:spPr>
          <a:xfrm>
            <a:off x="10715992" y="1637358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573376"/>
            <a:ext cx="514317" cy="514317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 userDrawn="1"/>
        </p:nvSpPr>
        <p:spPr>
          <a:xfrm>
            <a:off x="14660014" y="86669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3881651"/>
            <a:ext cx="514317" cy="514317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 userDrawn="1"/>
        </p:nvSpPr>
        <p:spPr>
          <a:xfrm>
            <a:off x="14337934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 userDrawn="1"/>
        </p:nvSpPr>
        <p:spPr>
          <a:xfrm>
            <a:off x="10386325" y="572215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 userDrawn="1"/>
        </p:nvSpPr>
        <p:spPr>
          <a:xfrm>
            <a:off x="6434713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 userDrawn="1"/>
        </p:nvSpPr>
        <p:spPr>
          <a:xfrm>
            <a:off x="6710036" y="553343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8469452"/>
            <a:ext cx="514317" cy="514317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 userDrawn="1"/>
        </p:nvSpPr>
        <p:spPr>
          <a:xfrm>
            <a:off x="10715992" y="6245934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9181952"/>
            <a:ext cx="514317" cy="514317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 userDrawn="1"/>
        </p:nvSpPr>
        <p:spPr>
          <a:xfrm>
            <a:off x="14660014" y="54752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8488518"/>
            <a:ext cx="514317" cy="514317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 userDrawn="1"/>
        </p:nvSpPr>
        <p:spPr>
          <a:xfrm>
            <a:off x="6434713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 userDrawn="1"/>
        </p:nvSpPr>
        <p:spPr>
          <a:xfrm>
            <a:off x="10386322" y="-344653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 userDrawn="1"/>
        </p:nvSpPr>
        <p:spPr>
          <a:xfrm>
            <a:off x="14335129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9143796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88021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73218" y="457409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579402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972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4294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08677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237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87862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83871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615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19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 userDrawn="1"/>
        </p:nvSpPr>
        <p:spPr>
          <a:xfrm>
            <a:off x="14337935" y="36341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 userDrawn="1"/>
        </p:nvSpPr>
        <p:spPr>
          <a:xfrm>
            <a:off x="10386326" y="111358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 userDrawn="1"/>
        </p:nvSpPr>
        <p:spPr>
          <a:xfrm>
            <a:off x="6434714" y="36341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 userDrawn="1"/>
        </p:nvSpPr>
        <p:spPr>
          <a:xfrm>
            <a:off x="6710038" y="92486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2" y="3860877"/>
            <a:ext cx="514317" cy="51431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 userDrawn="1"/>
        </p:nvSpPr>
        <p:spPr>
          <a:xfrm>
            <a:off x="10715993" y="1637358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4573377"/>
            <a:ext cx="514317" cy="514317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 userDrawn="1"/>
        </p:nvSpPr>
        <p:spPr>
          <a:xfrm>
            <a:off x="14660015" y="86669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1" y="3881652"/>
            <a:ext cx="514317" cy="514317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 userDrawn="1"/>
        </p:nvSpPr>
        <p:spPr>
          <a:xfrm>
            <a:off x="14337935" y="497198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 userDrawn="1"/>
        </p:nvSpPr>
        <p:spPr>
          <a:xfrm>
            <a:off x="10386326" y="572215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 userDrawn="1"/>
        </p:nvSpPr>
        <p:spPr>
          <a:xfrm>
            <a:off x="6434714" y="497198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 userDrawn="1"/>
        </p:nvSpPr>
        <p:spPr>
          <a:xfrm>
            <a:off x="6710038" y="553343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2" y="8469453"/>
            <a:ext cx="514317" cy="514317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 userDrawn="1"/>
        </p:nvSpPr>
        <p:spPr>
          <a:xfrm>
            <a:off x="10715993" y="6245934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9181953"/>
            <a:ext cx="514317" cy="514317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 userDrawn="1"/>
        </p:nvSpPr>
        <p:spPr>
          <a:xfrm>
            <a:off x="14660015" y="54752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1" y="8488518"/>
            <a:ext cx="514317" cy="514317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 userDrawn="1"/>
        </p:nvSpPr>
        <p:spPr>
          <a:xfrm>
            <a:off x="6434714" y="958056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 userDrawn="1"/>
        </p:nvSpPr>
        <p:spPr>
          <a:xfrm>
            <a:off x="10386323" y="-344653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 userDrawn="1"/>
        </p:nvSpPr>
        <p:spPr>
          <a:xfrm>
            <a:off x="14335130" y="958056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1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3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20" y="9143796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5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7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88023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73220" y="457409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579404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2585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549211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948764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 userDrawn="1"/>
        </p:nvSpPr>
        <p:spPr>
          <a:xfrm>
            <a:off x="1348317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549211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948764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 userDrawn="1"/>
        </p:nvSpPr>
        <p:spPr>
          <a:xfrm>
            <a:off x="1348317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4246638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683815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12179729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683815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12179729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8254076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9615433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9615433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11532949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7507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7060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7465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47507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7060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47465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83000125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1259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7120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11100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98393" y="2697728"/>
            <a:ext cx="706526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98394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05911910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089307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15773400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8149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 userDrawn="1"/>
        </p:nvSpPr>
        <p:spPr>
          <a:xfrm>
            <a:off x="1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38784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 userDrawn="1"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812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812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916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09717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 userDrawn="1"/>
        </p:nvSpPr>
        <p:spPr>
          <a:xfrm>
            <a:off x="-1157" y="0"/>
            <a:ext cx="5539155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</p:spTree>
    <p:extLst>
      <p:ext uri="{BB962C8B-B14F-4D97-AF65-F5344CB8AC3E}">
        <p14:creationId xmlns:p14="http://schemas.microsoft.com/office/powerpoint/2010/main" val="237870840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7453383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335068" y="2327764"/>
            <a:ext cx="7695632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6650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1226732" y="4651058"/>
            <a:ext cx="15834537" cy="98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6200" tIns="76200" rIns="76200" bIns="762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12382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Trusted data. Powerful connections. </a:t>
            </a:r>
          </a:p>
        </p:txBody>
      </p:sp>
    </p:spTree>
    <p:extLst>
      <p:ext uri="{BB962C8B-B14F-4D97-AF65-F5344CB8AC3E}">
        <p14:creationId xmlns:p14="http://schemas.microsoft.com/office/powerpoint/2010/main" val="3053923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960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49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5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2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51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50.xml"/><Relationship Id="rId27" Type="http://schemas.openxmlformats.org/officeDocument/2006/relationships/slideLayout" Target="../slideLayouts/slideLayout5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8.xml"/><Relationship Id="rId18" Type="http://schemas.openxmlformats.org/officeDocument/2006/relationships/slideLayout" Target="../slideLayouts/slideLayout73.xml"/><Relationship Id="rId26" Type="http://schemas.openxmlformats.org/officeDocument/2006/relationships/slideLayout" Target="../slideLayouts/slideLayout81.xml"/><Relationship Id="rId3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76.xml"/><Relationship Id="rId7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80.xml"/><Relationship Id="rId2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71.xml"/><Relationship Id="rId20" Type="http://schemas.openxmlformats.org/officeDocument/2006/relationships/slideLayout" Target="../slideLayouts/slideLayout75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24" Type="http://schemas.openxmlformats.org/officeDocument/2006/relationships/slideLayout" Target="../slideLayouts/slideLayout79.xml"/><Relationship Id="rId5" Type="http://schemas.openxmlformats.org/officeDocument/2006/relationships/slideLayout" Target="../slideLayouts/slideLayout60.xml"/><Relationship Id="rId15" Type="http://schemas.openxmlformats.org/officeDocument/2006/relationships/slideLayout" Target="../slideLayouts/slideLayout70.xml"/><Relationship Id="rId23" Type="http://schemas.openxmlformats.org/officeDocument/2006/relationships/slideLayout" Target="../slideLayouts/slideLayout78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74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9.xml"/><Relationship Id="rId22" Type="http://schemas.openxmlformats.org/officeDocument/2006/relationships/slideLayout" Target="../slideLayouts/slideLayout77.xml"/><Relationship Id="rId27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5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79127"/>
            <a:ext cx="15773400" cy="6986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7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929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52" r:id="rId2"/>
    <p:sldLayoutId id="2147483680" r:id="rId3"/>
    <p:sldLayoutId id="2147483677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76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700" r:id="rId20"/>
    <p:sldLayoutId id="2147483698" r:id="rId21"/>
    <p:sldLayoutId id="2147483659" r:id="rId22"/>
    <p:sldLayoutId id="2147483666" r:id="rId23"/>
    <p:sldLayoutId id="2147483690" r:id="rId24"/>
    <p:sldLayoutId id="2147483691" r:id="rId25"/>
    <p:sldLayoutId id="2147483692" r:id="rId26"/>
    <p:sldLayoutId id="2147483655" r:id="rId27"/>
    <p:sldLayoutId id="2147483654" r:id="rId28"/>
  </p:sldLayoutIdLst>
  <p:hf hdr="0" ftr="0" dt="0"/>
  <p:txStyles>
    <p:titleStyle>
      <a:lvl1pPr algn="l" defTabSz="1371669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17" indent="-342917" algn="l" defTabSz="1371669" rtl="0" eaLnBrk="1" latinLnBrk="0" hangingPunct="1">
        <a:lnSpc>
          <a:spcPts val="3600"/>
        </a:lnSpc>
        <a:spcBef>
          <a:spcPts val="150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1028751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714586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2400420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3086255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3772089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924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757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591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5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69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504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337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171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5006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840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675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5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79127"/>
            <a:ext cx="15773400" cy="6986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53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  <p:sldLayoutId id="2147483719" r:id="rId18"/>
    <p:sldLayoutId id="2147483720" r:id="rId19"/>
    <p:sldLayoutId id="2147483721" r:id="rId20"/>
    <p:sldLayoutId id="2147483722" r:id="rId21"/>
    <p:sldLayoutId id="2147483723" r:id="rId22"/>
    <p:sldLayoutId id="2147483724" r:id="rId23"/>
    <p:sldLayoutId id="2147483725" r:id="rId24"/>
    <p:sldLayoutId id="2147483726" r:id="rId25"/>
    <p:sldLayoutId id="2147483727" r:id="rId26"/>
    <p:sldLayoutId id="2147483728" r:id="rId27"/>
  </p:sldLayoutIdLst>
  <p:hf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ts val="3600"/>
        </a:lnSpc>
        <a:spcBef>
          <a:spcPts val="150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5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79127"/>
            <a:ext cx="15773400" cy="6986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927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3" r:id="rId24"/>
    <p:sldLayoutId id="2147483754" r:id="rId25"/>
    <p:sldLayoutId id="2147483755" r:id="rId26"/>
    <p:sldLayoutId id="2147483756" r:id="rId27"/>
  </p:sldLayoutIdLst>
  <p:hf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ts val="3600"/>
        </a:lnSpc>
        <a:spcBef>
          <a:spcPts val="150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6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8.jpg"/><Relationship Id="rId7" Type="http://schemas.openxmlformats.org/officeDocument/2006/relationships/image" Target="../media/image40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39.png"/><Relationship Id="rId5" Type="http://schemas.openxmlformats.org/officeDocument/2006/relationships/image" Target="../media/image36.svg"/><Relationship Id="rId4" Type="http://schemas.openxmlformats.org/officeDocument/2006/relationships/image" Target="../media/image35.png"/><Relationship Id="rId9" Type="http://schemas.openxmlformats.org/officeDocument/2006/relationships/image" Target="../media/image4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9.svg"/><Relationship Id="rId7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21.jpeg"/><Relationship Id="rId5" Type="http://schemas.openxmlformats.org/officeDocument/2006/relationships/hyperlink" Target="https://developertools.tistory.com/entry/Open-Ai-Chat-GPT-4o-%EC%82%AC%EC%9A%A9%EB%B2%95-%EC%B5%9C%EC%8B%A0-%EC%9D%B8%EA%B3%B5%EC%A7%80%EB%8A%A5-%EC%96%B8%EC%96%B4-%EB%AA%A8%EB%8D%B8%EC%9D%98-%ED%8A%B9%EC%A7%95-%EB%B0%8F-%EC%B0%A8%EC%9D%B4%EC%A0%90-%EC%A0%95%EB%A6%AC" TargetMode="External"/><Relationship Id="rId10" Type="http://schemas.openxmlformats.org/officeDocument/2006/relationships/image" Target="../media/image25.png"/><Relationship Id="rId4" Type="http://schemas.openxmlformats.org/officeDocument/2006/relationships/image" Target="../media/image20.png"/><Relationship Id="rId9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8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8.svg"/><Relationship Id="rId11" Type="http://schemas.openxmlformats.org/officeDocument/2006/relationships/image" Target="../media/image32.svg"/><Relationship Id="rId5" Type="http://schemas.openxmlformats.org/officeDocument/2006/relationships/image" Target="../media/image27.png"/><Relationship Id="rId10" Type="http://schemas.openxmlformats.org/officeDocument/2006/relationships/image" Target="../media/image18.png"/><Relationship Id="rId4" Type="http://schemas.openxmlformats.org/officeDocument/2006/relationships/image" Target="../media/image26.svg"/><Relationship Id="rId9" Type="http://schemas.openxmlformats.org/officeDocument/2006/relationships/image" Target="../media/image3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8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8.svg"/><Relationship Id="rId11" Type="http://schemas.openxmlformats.org/officeDocument/2006/relationships/image" Target="../media/image32.svg"/><Relationship Id="rId5" Type="http://schemas.openxmlformats.org/officeDocument/2006/relationships/image" Target="../media/image27.png"/><Relationship Id="rId10" Type="http://schemas.openxmlformats.org/officeDocument/2006/relationships/image" Target="../media/image18.png"/><Relationship Id="rId4" Type="http://schemas.openxmlformats.org/officeDocument/2006/relationships/image" Target="../media/image26.svg"/><Relationship Id="rId9" Type="http://schemas.openxmlformats.org/officeDocument/2006/relationships/image" Target="../media/image3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8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8.svg"/><Relationship Id="rId11" Type="http://schemas.openxmlformats.org/officeDocument/2006/relationships/image" Target="../media/image32.svg"/><Relationship Id="rId5" Type="http://schemas.openxmlformats.org/officeDocument/2006/relationships/image" Target="../media/image27.png"/><Relationship Id="rId10" Type="http://schemas.openxmlformats.org/officeDocument/2006/relationships/image" Target="../media/image18.png"/><Relationship Id="rId4" Type="http://schemas.openxmlformats.org/officeDocument/2006/relationships/image" Target="../media/image26.svg"/><Relationship Id="rId9" Type="http://schemas.openxmlformats.org/officeDocument/2006/relationships/image" Target="../media/image31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8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8.svg"/><Relationship Id="rId11" Type="http://schemas.openxmlformats.org/officeDocument/2006/relationships/image" Target="../media/image32.svg"/><Relationship Id="rId5" Type="http://schemas.openxmlformats.org/officeDocument/2006/relationships/image" Target="../media/image27.png"/><Relationship Id="rId10" Type="http://schemas.openxmlformats.org/officeDocument/2006/relationships/image" Target="../media/image18.png"/><Relationship Id="rId4" Type="http://schemas.openxmlformats.org/officeDocument/2006/relationships/image" Target="../media/image26.svg"/><Relationship Id="rId9" Type="http://schemas.openxmlformats.org/officeDocument/2006/relationships/image" Target="../media/image3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F0AF94-6B72-AB85-DA67-4629821227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3122" y="7554351"/>
            <a:ext cx="8020878" cy="799489"/>
          </a:xfrm>
        </p:spPr>
        <p:txBody>
          <a:bodyPr>
            <a:normAutofit/>
          </a:bodyPr>
          <a:lstStyle/>
          <a:p>
            <a:r>
              <a:rPr lang="en-GB" dirty="0"/>
              <a:t>Streamlining manual effort with smart automation</a:t>
            </a:r>
            <a:br>
              <a:rPr lang="en-GB" dirty="0"/>
            </a:br>
            <a:r>
              <a:rPr lang="en-GB" dirty="0"/>
              <a:t>—your AI-powered partner for everyday data tasks</a:t>
            </a:r>
            <a:endParaRPr lang="en-L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8AF67-1D6F-59BF-B02F-E02ED00920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23121" y="4042119"/>
            <a:ext cx="13704227" cy="2358681"/>
          </a:xfrm>
        </p:spPr>
        <p:txBody>
          <a:bodyPr/>
          <a:lstStyle/>
          <a:p>
            <a:r>
              <a:rPr lang="en-GB" dirty="0" err="1"/>
              <a:t>CluedIn</a:t>
            </a:r>
            <a:r>
              <a:rPr lang="en-GB" dirty="0"/>
              <a:t> AI training:</a:t>
            </a:r>
            <a:br>
              <a:rPr lang="en-GB" dirty="0"/>
            </a:br>
            <a:r>
              <a:rPr lang="en-US" dirty="0"/>
              <a:t>Copilot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7417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DEE9F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eople discussing in office">
            <a:extLst>
              <a:ext uri="{FF2B5EF4-FFF2-40B4-BE49-F238E27FC236}">
                <a16:creationId xmlns:a16="http://schemas.microsoft.com/office/drawing/2014/main" id="{C264EC6B-D943-148D-2477-37E1A84942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4" r="14094"/>
          <a:stretch/>
        </p:blipFill>
        <p:spPr>
          <a:xfrm>
            <a:off x="-1" y="0"/>
            <a:ext cx="9420506" cy="10287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861A2DA-137C-2427-A9A4-8DCB4CB4EA5F}"/>
              </a:ext>
            </a:extLst>
          </p:cNvPr>
          <p:cNvSpPr/>
          <p:nvPr/>
        </p:nvSpPr>
        <p:spPr>
          <a:xfrm>
            <a:off x="1" y="4087863"/>
            <a:ext cx="9420506" cy="6223818"/>
          </a:xfrm>
          <a:prstGeom prst="rect">
            <a:avLst/>
          </a:prstGeom>
          <a:gradFill>
            <a:gsLst>
              <a:gs pos="8000">
                <a:schemeClr val="bg2">
                  <a:lumMod val="10000"/>
                  <a:alpha val="87844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B57D3C5-E90D-085D-39B2-0A6C648A1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6645749"/>
            <a:ext cx="4914900" cy="2619696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Direct execution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A76BD81-FE70-1B0B-ACFA-B360381B2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53650" y="4650370"/>
            <a:ext cx="7467600" cy="986260"/>
          </a:xfrm>
          <a:solidFill>
            <a:schemeClr val="bg1"/>
          </a:solidFill>
        </p:spPr>
        <p:txBody>
          <a:bodyPr>
            <a:normAutofit fontScale="85000" lnSpcReduction="10000"/>
          </a:bodyPr>
          <a:lstStyle/>
          <a:p>
            <a:pPr marL="0" indent="0">
              <a:spcBef>
                <a:spcPts val="450"/>
              </a:spcBef>
              <a:spcAft>
                <a:spcPts val="1800"/>
              </a:spcAft>
              <a:buNone/>
            </a:pPr>
            <a:r>
              <a:rPr lang="en-GB" sz="2800" dirty="0">
                <a:latin typeface="Arial"/>
                <a:cs typeface="Arial"/>
              </a:rPr>
              <a:t>Copilot performs actions immediately, streamlining your workflow but requiring careful input.</a:t>
            </a:r>
            <a:endParaRPr lang="en-US" sz="2800" dirty="0">
              <a:latin typeface="Arial"/>
              <a:cs typeface="Arial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6531310-C342-CDC1-1250-936B34EDFE41}"/>
              </a:ext>
            </a:extLst>
          </p:cNvPr>
          <p:cNvGrpSpPr/>
          <p:nvPr/>
        </p:nvGrpSpPr>
        <p:grpSpPr>
          <a:xfrm>
            <a:off x="8398952" y="9067527"/>
            <a:ext cx="1275441" cy="1244154"/>
            <a:chOff x="5599301" y="6045018"/>
            <a:chExt cx="850294" cy="82943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C09A082-5650-FBED-AEF3-B4077037B624}"/>
                </a:ext>
              </a:extLst>
            </p:cNvPr>
            <p:cNvSpPr/>
            <p:nvPr/>
          </p:nvSpPr>
          <p:spPr>
            <a:xfrm>
              <a:off x="5599301" y="6193417"/>
              <a:ext cx="681037" cy="6810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1600"/>
              <a:endParaRPr lang="en-LT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97EAC18-1B8A-E16F-8C84-EF441DB578C8}"/>
                </a:ext>
              </a:extLst>
            </p:cNvPr>
            <p:cNvGrpSpPr/>
            <p:nvPr/>
          </p:nvGrpSpPr>
          <p:grpSpPr>
            <a:xfrm rot="2700000">
              <a:off x="5666337" y="6035611"/>
              <a:ext cx="773851" cy="792665"/>
              <a:chOff x="7900738" y="1085921"/>
              <a:chExt cx="903418" cy="925382"/>
            </a:xfrm>
          </p:grpSpPr>
          <p:pic>
            <p:nvPicPr>
              <p:cNvPr id="17" name="Graphic 16" descr="Caret Up with solid fill">
                <a:extLst>
                  <a:ext uri="{FF2B5EF4-FFF2-40B4-BE49-F238E27FC236}">
                    <a16:creationId xmlns:a16="http://schemas.microsoft.com/office/drawing/2014/main" id="{0856F3C4-E840-5E67-D4CB-5B4E5580DD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900738" y="1085921"/>
                <a:ext cx="903418" cy="925382"/>
              </a:xfrm>
              <a:prstGeom prst="rect">
                <a:avLst/>
              </a:prstGeom>
            </p:spPr>
          </p:pic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1F1C2045-DB9A-6ECB-007C-711479DEF86B}"/>
                  </a:ext>
                </a:extLst>
              </p:cNvPr>
              <p:cNvCxnSpPr/>
              <p:nvPr/>
            </p:nvCxnSpPr>
            <p:spPr>
              <a:xfrm>
                <a:off x="8357937" y="1426568"/>
                <a:ext cx="0" cy="584734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59552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E0EFFF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5D4183-FF07-30B9-3613-91611171D914}"/>
              </a:ext>
            </a:extLst>
          </p:cNvPr>
          <p:cNvSpPr/>
          <p:nvPr/>
        </p:nvSpPr>
        <p:spPr>
          <a:xfrm>
            <a:off x="0" y="-12946"/>
            <a:ext cx="9425530" cy="103246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0378DE-16A3-3C75-34F8-8524084D1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81919-7EC5-DB7D-4367-BEFEE65F76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10"/>
          <a:stretch>
            <a:fillRect/>
          </a:stretch>
        </p:blipFill>
        <p:spPr>
          <a:xfrm>
            <a:off x="0" y="-15694"/>
            <a:ext cx="9425530" cy="103026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BD1F56D-1908-1F1A-8ABF-A9B4FDA78E45}"/>
              </a:ext>
            </a:extLst>
          </p:cNvPr>
          <p:cNvSpPr/>
          <p:nvPr/>
        </p:nvSpPr>
        <p:spPr>
          <a:xfrm>
            <a:off x="5024" y="2230585"/>
            <a:ext cx="9420506" cy="8081099"/>
          </a:xfrm>
          <a:prstGeom prst="rect">
            <a:avLst/>
          </a:prstGeom>
          <a:gradFill>
            <a:gsLst>
              <a:gs pos="8000">
                <a:schemeClr val="bg2">
                  <a:lumMod val="10000"/>
                  <a:alpha val="87844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ABD97717-C695-C8A4-D547-B468FB4B7A2A}"/>
              </a:ext>
            </a:extLst>
          </p:cNvPr>
          <p:cNvSpPr txBox="1">
            <a:spLocks/>
          </p:cNvSpPr>
          <p:nvPr/>
        </p:nvSpPr>
        <p:spPr>
          <a:xfrm>
            <a:off x="1262322" y="6645749"/>
            <a:ext cx="5520018" cy="2619696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>
                <a:solidFill>
                  <a:schemeClr val="bg1"/>
                </a:solidFill>
              </a:rPr>
              <a:t>What’s next?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DEED561-DD70-8641-7D67-ABFB3191C9A5}"/>
              </a:ext>
            </a:extLst>
          </p:cNvPr>
          <p:cNvGrpSpPr/>
          <p:nvPr/>
        </p:nvGrpSpPr>
        <p:grpSpPr>
          <a:xfrm>
            <a:off x="8403975" y="9067527"/>
            <a:ext cx="1275441" cy="1244154"/>
            <a:chOff x="5599301" y="6045018"/>
            <a:chExt cx="850294" cy="82943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A6C52D6-42A7-8469-F56F-25B9D7B29958}"/>
                </a:ext>
              </a:extLst>
            </p:cNvPr>
            <p:cNvSpPr/>
            <p:nvPr/>
          </p:nvSpPr>
          <p:spPr>
            <a:xfrm>
              <a:off x="5599301" y="6193417"/>
              <a:ext cx="681037" cy="6810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sz="405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C6D6FF9-CF08-027A-EFB1-FBF46C13081D}"/>
                </a:ext>
              </a:extLst>
            </p:cNvPr>
            <p:cNvGrpSpPr/>
            <p:nvPr/>
          </p:nvGrpSpPr>
          <p:grpSpPr>
            <a:xfrm rot="2700000">
              <a:off x="5666337" y="6035611"/>
              <a:ext cx="773851" cy="792665"/>
              <a:chOff x="7900738" y="1085921"/>
              <a:chExt cx="903418" cy="925382"/>
            </a:xfrm>
          </p:grpSpPr>
          <p:pic>
            <p:nvPicPr>
              <p:cNvPr id="11" name="Graphic 10" descr="Caret Up with solid fill">
                <a:extLst>
                  <a:ext uri="{FF2B5EF4-FFF2-40B4-BE49-F238E27FC236}">
                    <a16:creationId xmlns:a16="http://schemas.microsoft.com/office/drawing/2014/main" id="{0695AC43-0124-9ECE-BA23-485E7088E6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900738" y="1085921"/>
                <a:ext cx="903418" cy="925382"/>
              </a:xfrm>
              <a:prstGeom prst="rect">
                <a:avLst/>
              </a:prstGeom>
            </p:spPr>
          </p:pic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E94A9BD-7F4E-B441-34DA-85B7DAC7EE6A}"/>
                  </a:ext>
                </a:extLst>
              </p:cNvPr>
              <p:cNvCxnSpPr/>
              <p:nvPr/>
            </p:nvCxnSpPr>
            <p:spPr>
              <a:xfrm>
                <a:off x="8357937" y="1426568"/>
                <a:ext cx="0" cy="584734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C65B3FF-8DEF-8168-1139-E6282600D692}"/>
              </a:ext>
            </a:extLst>
          </p:cNvPr>
          <p:cNvSpPr/>
          <p:nvPr/>
        </p:nvSpPr>
        <p:spPr>
          <a:xfrm>
            <a:off x="8249123" y="3134136"/>
            <a:ext cx="8781578" cy="2079692"/>
          </a:xfrm>
          <a:prstGeom prst="roundRect">
            <a:avLst>
              <a:gd name="adj" fmla="val 2895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200" b="1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1DF59-2442-4A4A-2BE4-7B0836292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28809" y="3693339"/>
            <a:ext cx="6398613" cy="10395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Learn more about </a:t>
            </a:r>
            <a:r>
              <a:rPr lang="en-US" sz="3000" dirty="0" err="1"/>
              <a:t>CluedIn</a:t>
            </a:r>
            <a:r>
              <a:rPr lang="en-US" sz="3000" dirty="0"/>
              <a:t> Copilot in our documentation portal.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491743E-251D-F640-2AFB-392DE073CF27}"/>
              </a:ext>
            </a:extLst>
          </p:cNvPr>
          <p:cNvSpPr/>
          <p:nvPr/>
        </p:nvSpPr>
        <p:spPr>
          <a:xfrm>
            <a:off x="8249123" y="5609414"/>
            <a:ext cx="8781578" cy="2079692"/>
          </a:xfrm>
          <a:prstGeom prst="roundRect">
            <a:avLst>
              <a:gd name="adj" fmla="val 289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200" b="1">
              <a:solidFill>
                <a:schemeClr val="tx1"/>
              </a:solidFill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F621668-CA3D-187F-EF69-747ECDBF4A69}"/>
              </a:ext>
            </a:extLst>
          </p:cNvPr>
          <p:cNvSpPr txBox="1">
            <a:spLocks/>
          </p:cNvSpPr>
          <p:nvPr/>
        </p:nvSpPr>
        <p:spPr>
          <a:xfrm>
            <a:off x="10040922" y="5945680"/>
            <a:ext cx="6761178" cy="1529238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3000" b="1" dirty="0">
                <a:highlight>
                  <a:srgbClr val="2EF2A2"/>
                </a:highlight>
              </a:rPr>
              <a:t>Next session:</a:t>
            </a:r>
            <a:r>
              <a:rPr lang="en-GB" sz="3000" b="1" dirty="0"/>
              <a:t> </a:t>
            </a:r>
            <a:r>
              <a:rPr lang="en-US" sz="3000" dirty="0"/>
              <a:t>Using </a:t>
            </a:r>
            <a:r>
              <a:rPr lang="en-US" sz="3000" dirty="0" err="1"/>
              <a:t>CluedIn</a:t>
            </a:r>
            <a:r>
              <a:rPr lang="en-US" sz="3000" dirty="0"/>
              <a:t> Copilot in practice.</a:t>
            </a:r>
          </a:p>
        </p:txBody>
      </p:sp>
      <p:pic>
        <p:nvPicPr>
          <p:cNvPr id="27" name="Graphic 26" descr="Information with solid fill">
            <a:extLst>
              <a:ext uri="{FF2B5EF4-FFF2-40B4-BE49-F238E27FC236}">
                <a16:creationId xmlns:a16="http://schemas.microsoft.com/office/drawing/2014/main" id="{F5DF31FC-A354-0BF5-4EBE-F761F184F8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63360" y="3693339"/>
            <a:ext cx="961283" cy="961283"/>
          </a:xfrm>
          <a:prstGeom prst="rect">
            <a:avLst/>
          </a:prstGeom>
        </p:spPr>
      </p:pic>
      <p:pic>
        <p:nvPicPr>
          <p:cNvPr id="29" name="Graphic 28" descr="End with solid fill">
            <a:extLst>
              <a:ext uri="{FF2B5EF4-FFF2-40B4-BE49-F238E27FC236}">
                <a16:creationId xmlns:a16="http://schemas.microsoft.com/office/drawing/2014/main" id="{62354DC0-9A7C-7339-01FD-1360D1FB55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63360" y="6127079"/>
            <a:ext cx="1166441" cy="116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849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6CA69A5-1718-9759-7B9D-6806533FB6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29165" y="4151711"/>
            <a:ext cx="3460822" cy="198357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Training agenda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D2D2AAF-947C-8B8A-79A3-570FB4C479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88023" y="4380271"/>
            <a:ext cx="2355980" cy="234437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Discover </a:t>
            </a:r>
            <a:r>
              <a:rPr lang="en-GB" dirty="0"/>
              <a:t>what </a:t>
            </a:r>
            <a:r>
              <a:rPr lang="en-GB" dirty="0" err="1"/>
              <a:t>CluedIn</a:t>
            </a:r>
            <a:r>
              <a:rPr lang="en-GB" dirty="0"/>
              <a:t> Copilot is and how it helps automate everyday data management tasks</a:t>
            </a:r>
            <a:endParaRPr lang="en-LT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4FD894A-19D0-2225-B4C5-0F9F40B4A2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73220" y="5659938"/>
            <a:ext cx="2647812" cy="2344379"/>
          </a:xfrm>
        </p:spPr>
        <p:txBody>
          <a:bodyPr>
            <a:normAutofit/>
          </a:bodyPr>
          <a:lstStyle/>
          <a:p>
            <a:r>
              <a:rPr lang="en-GB" dirty="0"/>
              <a:t>Explore examples of Copilot skills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2E86321-567D-23DA-0AAA-64A8D80CC8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660014" y="4369800"/>
            <a:ext cx="2772579" cy="2344379"/>
          </a:xfrm>
        </p:spPr>
        <p:txBody>
          <a:bodyPr>
            <a:normAutofit/>
          </a:bodyPr>
          <a:lstStyle/>
          <a:p>
            <a:r>
              <a:rPr lang="en-GB" dirty="0"/>
              <a:t>Learn how to interact with </a:t>
            </a:r>
            <a:r>
              <a:rPr lang="en-GB" dirty="0" err="1"/>
              <a:t>CluedIn</a:t>
            </a:r>
            <a:r>
              <a:rPr lang="en-GB" dirty="0"/>
              <a:t> Copilot</a:t>
            </a:r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267974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F611A92-7CCF-C373-64FD-E89D822439A7}"/>
              </a:ext>
            </a:extLst>
          </p:cNvPr>
          <p:cNvGrpSpPr/>
          <p:nvPr/>
        </p:nvGrpSpPr>
        <p:grpSpPr>
          <a:xfrm>
            <a:off x="2219738" y="1292459"/>
            <a:ext cx="3506020" cy="1005389"/>
            <a:chOff x="853105" y="805496"/>
            <a:chExt cx="5709706" cy="163732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97D7DCB-1ACF-8E18-4EBB-82B0A046A266}"/>
                </a:ext>
              </a:extLst>
            </p:cNvPr>
            <p:cNvGrpSpPr/>
            <p:nvPr/>
          </p:nvGrpSpPr>
          <p:grpSpPr>
            <a:xfrm>
              <a:off x="2019044" y="1544036"/>
              <a:ext cx="4543767" cy="898786"/>
              <a:chOff x="2019044" y="1224585"/>
              <a:chExt cx="4543767" cy="898786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350DFB79-2DE0-A071-CFDA-5EA9C1AC8772}"/>
                  </a:ext>
                </a:extLst>
              </p:cNvPr>
              <p:cNvSpPr/>
              <p:nvPr/>
            </p:nvSpPr>
            <p:spPr>
              <a:xfrm>
                <a:off x="2019044" y="1224585"/>
                <a:ext cx="4543767" cy="89878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64184" dist="120866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16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LT" sz="157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95CF440-8A54-2907-897C-FE9306C072B4}"/>
                  </a:ext>
                </a:extLst>
              </p:cNvPr>
              <p:cNvSpPr/>
              <p:nvPr/>
            </p:nvSpPr>
            <p:spPr>
              <a:xfrm>
                <a:off x="2019044" y="1224585"/>
                <a:ext cx="270024" cy="2850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16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LT" sz="157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ACC2B9C-16CA-D8E0-F8F8-923E97B5D6B5}"/>
                </a:ext>
              </a:extLst>
            </p:cNvPr>
            <p:cNvGrpSpPr/>
            <p:nvPr/>
          </p:nvGrpSpPr>
          <p:grpSpPr>
            <a:xfrm>
              <a:off x="853105" y="805496"/>
              <a:ext cx="1023642" cy="1023637"/>
              <a:chOff x="853105" y="353079"/>
              <a:chExt cx="1023642" cy="1023637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F318EE23-41CA-FFC5-5083-E4258D0BD339}"/>
                  </a:ext>
                </a:extLst>
              </p:cNvPr>
              <p:cNvSpPr/>
              <p:nvPr/>
            </p:nvSpPr>
            <p:spPr>
              <a:xfrm>
                <a:off x="853105" y="353079"/>
                <a:ext cx="1023642" cy="1023637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16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LT" sz="157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pic>
            <p:nvPicPr>
              <p:cNvPr id="10" name="Graphic 9">
                <a:extLst>
                  <a:ext uri="{FF2B5EF4-FFF2-40B4-BE49-F238E27FC236}">
                    <a16:creationId xmlns:a16="http://schemas.microsoft.com/office/drawing/2014/main" id="{6DB21AA8-AAFA-163C-FB91-8FE71EE0580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3061" b="3061"/>
              <a:stretch/>
            </p:blipFill>
            <p:spPr>
              <a:xfrm>
                <a:off x="1047319" y="556334"/>
                <a:ext cx="627537" cy="589115"/>
              </a:xfrm>
              <a:prstGeom prst="rect">
                <a:avLst/>
              </a:prstGeom>
            </p:spPr>
          </p:pic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6C8D13-35C1-D8D2-A1F9-344FD345E7D4}"/>
                </a:ext>
              </a:extLst>
            </p:cNvPr>
            <p:cNvSpPr txBox="1"/>
            <p:nvPr/>
          </p:nvSpPr>
          <p:spPr>
            <a:xfrm>
              <a:off x="2335640" y="1660363"/>
              <a:ext cx="3874594" cy="5638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1371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LT" sz="165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Hi, how can I help you?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EE744B8-CCA4-4151-41A6-225791FDD3E9}"/>
              </a:ext>
            </a:extLst>
          </p:cNvPr>
          <p:cNvSpPr txBox="1"/>
          <p:nvPr/>
        </p:nvSpPr>
        <p:spPr>
          <a:xfrm>
            <a:off x="5771923" y="7058787"/>
            <a:ext cx="67441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7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Mapping, fixing, and governing data is now</a:t>
            </a:r>
          </a:p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7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as simple as asking — 24/7, in real time</a:t>
            </a:r>
            <a:endParaRPr kumimoji="0" lang="en-LT" sz="27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E8D3F57-A107-7FD8-431E-DA3554E28172}"/>
              </a:ext>
            </a:extLst>
          </p:cNvPr>
          <p:cNvSpPr/>
          <p:nvPr/>
        </p:nvSpPr>
        <p:spPr>
          <a:xfrm>
            <a:off x="1120224" y="4489017"/>
            <a:ext cx="1344684" cy="1308966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7D31485-B265-D4E9-A1F3-1D2216554F9D}"/>
              </a:ext>
            </a:extLst>
          </p:cNvPr>
          <p:cNvSpPr/>
          <p:nvPr/>
        </p:nvSpPr>
        <p:spPr>
          <a:xfrm>
            <a:off x="14568280" y="7223416"/>
            <a:ext cx="1653665" cy="1609739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BBB2897-A589-3E27-0C71-BA77136E170C}"/>
              </a:ext>
            </a:extLst>
          </p:cNvPr>
          <p:cNvSpPr/>
          <p:nvPr/>
        </p:nvSpPr>
        <p:spPr>
          <a:xfrm>
            <a:off x="4814888" y="5500360"/>
            <a:ext cx="8629650" cy="1125935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497B8-6F06-07E6-3255-C860C937C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2097" y="2495954"/>
            <a:ext cx="9363807" cy="3004406"/>
          </a:xfrm>
        </p:spPr>
        <p:txBody>
          <a:bodyPr>
            <a:normAutofit/>
          </a:bodyPr>
          <a:lstStyle/>
          <a:p>
            <a:pPr algn="ctr"/>
            <a:r>
              <a:rPr lang="en-GB" sz="8100" b="1">
                <a:solidFill>
                  <a:schemeClr val="bg1"/>
                </a:solidFill>
              </a:rPr>
              <a:t>Agentic Data Management with</a:t>
            </a:r>
            <a:endParaRPr lang="en-LT" sz="8100" b="1">
              <a:solidFill>
                <a:schemeClr val="tx1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3959FDA-6C7A-A651-02F0-BA43BBC85B6A}"/>
              </a:ext>
            </a:extLst>
          </p:cNvPr>
          <p:cNvSpPr txBox="1">
            <a:spLocks/>
          </p:cNvSpPr>
          <p:nvPr/>
        </p:nvSpPr>
        <p:spPr>
          <a:xfrm>
            <a:off x="4462097" y="5656798"/>
            <a:ext cx="9363807" cy="969497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13716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100" b="1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j-ea"/>
                <a:cs typeface="+mj-cs"/>
              </a:rPr>
              <a:t>AI Agents and Copilot</a:t>
            </a:r>
            <a:endParaRPr kumimoji="0" lang="en-LT" sz="8100" b="1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</a:srgbClr>
              </a:solidFill>
              <a:effectLst/>
              <a:uLnTx/>
              <a:uFillTx/>
              <a:latin typeface="Arial" panose="020B0604020202020204"/>
              <a:ea typeface="+mj-ea"/>
              <a:cs typeface="+mj-cs"/>
            </a:endParaRPr>
          </a:p>
        </p:txBody>
      </p:sp>
      <p:pic>
        <p:nvPicPr>
          <p:cNvPr id="17" name="Picture 16" descr="A black and white logo&#10;&#10;AI-generated content may be incorrect.">
            <a:extLst>
              <a:ext uri="{FF2B5EF4-FFF2-40B4-BE49-F238E27FC236}">
                <a16:creationId xmlns:a16="http://schemas.microsoft.com/office/drawing/2014/main" id="{6AAB064E-6438-B2C5-AE3E-FAD2D272F4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71149" y="4522083"/>
            <a:ext cx="1242834" cy="1242834"/>
          </a:xfrm>
          <a:prstGeom prst="rect">
            <a:avLst/>
          </a:prstGeom>
        </p:spPr>
      </p:pic>
      <p:pic>
        <p:nvPicPr>
          <p:cNvPr id="1026" name="Picture 2" descr="Azure Icons - Download the Azure OpenAI latest icon in SVG and PNG format.">
            <a:extLst>
              <a:ext uri="{FF2B5EF4-FFF2-40B4-BE49-F238E27FC236}">
                <a16:creationId xmlns:a16="http://schemas.microsoft.com/office/drawing/2014/main" id="{84540828-5FD7-B7C3-B5AC-22676B75B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63174" y="7596347"/>
            <a:ext cx="863874" cy="863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6">
            <a:extLst>
              <a:ext uri="{FF2B5EF4-FFF2-40B4-BE49-F238E27FC236}">
                <a16:creationId xmlns:a16="http://schemas.microsoft.com/office/drawing/2014/main" id="{693D51C8-EBAB-9761-8DD4-E6B428FD06B6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103116" y="9137860"/>
            <a:ext cx="1116623" cy="3562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23B2B6B-371F-59CC-80A5-12210F435A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366487" y="3690963"/>
            <a:ext cx="1809396" cy="180939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197E8DF-A052-E581-0F65-A77301AE34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96823" y="6584768"/>
            <a:ext cx="1443516" cy="144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299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D8BD1-63A2-C750-7BF2-E37A0FAE2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9303505-9EE1-284D-69A4-2639A957CD9D}"/>
              </a:ext>
            </a:extLst>
          </p:cNvPr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E3EF16-A7A4-1C79-56E3-BA9F4D687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09" y="1819275"/>
            <a:ext cx="658676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 err="1"/>
              <a:t>CluedIn</a:t>
            </a:r>
            <a:r>
              <a:rPr lang="en-US" sz="4800" b="1"/>
              <a:t> Copilot</a:t>
            </a:r>
            <a:endParaRPr lang="en-US" sz="48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5497245-0CD1-9C24-5ED7-FC655A1F7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895" y="4267200"/>
            <a:ext cx="7861130" cy="4625788"/>
          </a:xfrm>
        </p:spPr>
        <p:txBody>
          <a:bodyPr>
            <a:normAutofit/>
          </a:bodyPr>
          <a:lstStyle/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 dirty="0" err="1"/>
              <a:t>CluedIn</a:t>
            </a:r>
            <a:r>
              <a:rPr lang="en-GB" dirty="0"/>
              <a:t> Copilot is your </a:t>
            </a:r>
            <a:r>
              <a:rPr lang="en-US" dirty="0"/>
              <a:t>always-available, </a:t>
            </a:r>
            <a:r>
              <a:rPr lang="en-GB" dirty="0">
                <a:highlight>
                  <a:srgbClr val="2EF2A2"/>
                </a:highlight>
              </a:rPr>
              <a:t>AI-powered assistant</a:t>
            </a:r>
            <a:r>
              <a:rPr lang="en-GB" dirty="0"/>
              <a:t> for data management.</a:t>
            </a:r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br>
              <a:rPr lang="en-GB" dirty="0"/>
            </a:br>
            <a:r>
              <a:rPr lang="en-GB" dirty="0"/>
              <a:t>It allows you to perform a wide range of tasks across </a:t>
            </a:r>
            <a:r>
              <a:rPr lang="en-GB" dirty="0" err="1"/>
              <a:t>CluedIn</a:t>
            </a:r>
            <a:r>
              <a:rPr lang="en-GB" dirty="0"/>
              <a:t>—simply by typing what you need, in </a:t>
            </a:r>
            <a:r>
              <a:rPr lang="en-GB" dirty="0">
                <a:highlight>
                  <a:srgbClr val="2EF2A2"/>
                </a:highlight>
              </a:rPr>
              <a:t>plain, natural language</a:t>
            </a:r>
            <a:r>
              <a:rPr lang="en-GB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CA03F-1A0A-43DC-3C1A-BDB4E2437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4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A471A38E-D9C2-96C2-2CC3-C76254DCB3F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1285B555-B56A-563A-59DE-A64D38AC43DB}"/>
              </a:ext>
            </a:extLst>
          </p:cNvPr>
          <p:cNvGrpSpPr/>
          <p:nvPr/>
        </p:nvGrpSpPr>
        <p:grpSpPr>
          <a:xfrm>
            <a:off x="11098762" y="956604"/>
            <a:ext cx="5234475" cy="8373791"/>
            <a:chOff x="12120464" y="1548880"/>
            <a:chExt cx="5234475" cy="8373791"/>
          </a:xfrm>
        </p:grpSpPr>
        <p:sp>
          <p:nvSpPr>
            <p:cNvPr id="33" name="Slide Number Placeholder 3">
              <a:extLst>
                <a:ext uri="{FF2B5EF4-FFF2-40B4-BE49-F238E27FC236}">
                  <a16:creationId xmlns:a16="http://schemas.microsoft.com/office/drawing/2014/main" id="{4F879C7E-7D7C-69D3-2B93-1E36A1FC602B}"/>
                </a:ext>
              </a:extLst>
            </p:cNvPr>
            <p:cNvSpPr txBox="1">
              <a:spLocks/>
            </p:cNvSpPr>
            <p:nvPr/>
          </p:nvSpPr>
          <p:spPr>
            <a:xfrm>
              <a:off x="12915900" y="9265447"/>
              <a:ext cx="4114800" cy="547688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r" defTabSz="1371464" rtl="0" eaLnBrk="1" latinLnBrk="0" hangingPunct="1">
                <a:defRPr sz="1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731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371464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57195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2926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428657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114389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800120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485851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B7BD53AE-7240-4391-874D-1B91F412B7AB}" type="slidenum">
                <a:rPr lang="en-US" smtClean="0"/>
                <a:pPr/>
                <a:t>4</a:t>
              </a:fld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430C919-93DB-5DC4-3777-51EE44E7F872}"/>
                </a:ext>
              </a:extLst>
            </p:cNvPr>
            <p:cNvGrpSpPr/>
            <p:nvPr/>
          </p:nvGrpSpPr>
          <p:grpSpPr>
            <a:xfrm>
              <a:off x="12120464" y="1548880"/>
              <a:ext cx="5234475" cy="8373791"/>
              <a:chOff x="8080309" y="1032586"/>
              <a:chExt cx="3489650" cy="5582527"/>
            </a:xfrm>
          </p:grpSpPr>
          <p:sp>
            <p:nvSpPr>
              <p:cNvPr id="35" name="Rounded Rectangle 22">
                <a:extLst>
                  <a:ext uri="{FF2B5EF4-FFF2-40B4-BE49-F238E27FC236}">
                    <a16:creationId xmlns:a16="http://schemas.microsoft.com/office/drawing/2014/main" id="{EF5827C5-90FD-BC45-27A1-F57D7985CACB}"/>
                  </a:ext>
                </a:extLst>
              </p:cNvPr>
              <p:cNvSpPr/>
              <p:nvPr/>
            </p:nvSpPr>
            <p:spPr>
              <a:xfrm>
                <a:off x="8080310" y="1032587"/>
                <a:ext cx="3489649" cy="5582526"/>
              </a:xfrm>
              <a:prstGeom prst="roundRect">
                <a:avLst>
                  <a:gd name="adj" fmla="val 222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83704" sx="102000" sy="102000" algn="ctr" rotWithShape="0">
                  <a:schemeClr val="tx2">
                    <a:alpha val="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4050"/>
              </a:p>
            </p:txBody>
          </p:sp>
          <p:sp>
            <p:nvSpPr>
              <p:cNvPr id="36" name="Rounded Rectangle 26">
                <a:extLst>
                  <a:ext uri="{FF2B5EF4-FFF2-40B4-BE49-F238E27FC236}">
                    <a16:creationId xmlns:a16="http://schemas.microsoft.com/office/drawing/2014/main" id="{3B566EDF-F064-BB7C-E293-E2198195E6CA}"/>
                  </a:ext>
                </a:extLst>
              </p:cNvPr>
              <p:cNvSpPr/>
              <p:nvPr/>
            </p:nvSpPr>
            <p:spPr>
              <a:xfrm>
                <a:off x="8080309" y="1032586"/>
                <a:ext cx="3489649" cy="446589"/>
              </a:xfrm>
              <a:prstGeom prst="roundRect">
                <a:avLst>
                  <a:gd name="adj" fmla="val 18262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4050"/>
              </a:p>
            </p:txBody>
          </p:sp>
          <p:sp>
            <p:nvSpPr>
              <p:cNvPr id="37" name="Rounded Rectangle 28">
                <a:extLst>
                  <a:ext uri="{FF2B5EF4-FFF2-40B4-BE49-F238E27FC236}">
                    <a16:creationId xmlns:a16="http://schemas.microsoft.com/office/drawing/2014/main" id="{E5590C7A-A123-9EB1-1559-80135EDF1A6C}"/>
                  </a:ext>
                </a:extLst>
              </p:cNvPr>
              <p:cNvSpPr/>
              <p:nvPr/>
            </p:nvSpPr>
            <p:spPr>
              <a:xfrm>
                <a:off x="8080309" y="1351129"/>
                <a:ext cx="3489649" cy="44658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405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46EF590-2C73-252E-F6E2-646B22D9BE3E}"/>
                  </a:ext>
                </a:extLst>
              </p:cNvPr>
              <p:cNvSpPr txBox="1"/>
              <p:nvPr/>
            </p:nvSpPr>
            <p:spPr>
              <a:xfrm>
                <a:off x="8145556" y="1076442"/>
                <a:ext cx="482183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T" sz="1350">
                    <a:solidFill>
                      <a:schemeClr val="bg1"/>
                    </a:solidFill>
                  </a:rPr>
                  <a:t>Copilot</a:t>
                </a:r>
              </a:p>
            </p:txBody>
          </p:sp>
          <p:pic>
            <p:nvPicPr>
              <p:cNvPr id="39" name="Graphic 38" descr="Maximise with solid fill">
                <a:extLst>
                  <a:ext uri="{FF2B5EF4-FFF2-40B4-BE49-F238E27FC236}">
                    <a16:creationId xmlns:a16="http://schemas.microsoft.com/office/drawing/2014/main" id="{775FE85B-59ED-2AFB-A67E-5A5894CE7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1148443" y="1138515"/>
                <a:ext cx="100336" cy="100336"/>
              </a:xfrm>
              <a:prstGeom prst="rect">
                <a:avLst/>
              </a:prstGeom>
            </p:spPr>
          </p:pic>
          <p:pic>
            <p:nvPicPr>
              <p:cNvPr id="40" name="Graphic 39" descr="Close outline">
                <a:extLst>
                  <a:ext uri="{FF2B5EF4-FFF2-40B4-BE49-F238E27FC236}">
                    <a16:creationId xmlns:a16="http://schemas.microsoft.com/office/drawing/2014/main" id="{7624470F-CC70-A9F5-BF07-76FE2C1DAC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1323362" y="1119920"/>
                <a:ext cx="135960" cy="135960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34C9D293-4200-687A-3A86-BD0E05DB0C2F}"/>
                </a:ext>
              </a:extLst>
            </p:cNvPr>
            <p:cNvGrpSpPr/>
            <p:nvPr/>
          </p:nvGrpSpPr>
          <p:grpSpPr>
            <a:xfrm>
              <a:off x="12432605" y="2438725"/>
              <a:ext cx="2915156" cy="676394"/>
              <a:chOff x="1210360" y="1200910"/>
              <a:chExt cx="5352451" cy="1241912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C9E0D5A8-5AD3-7A8B-7376-AF0DDE3AF161}"/>
                  </a:ext>
                </a:extLst>
              </p:cNvPr>
              <p:cNvGrpSpPr/>
              <p:nvPr/>
            </p:nvGrpSpPr>
            <p:grpSpPr>
              <a:xfrm>
                <a:off x="2019044" y="1544036"/>
                <a:ext cx="4543767" cy="898786"/>
                <a:chOff x="2019044" y="1224585"/>
                <a:chExt cx="4543767" cy="898786"/>
              </a:xfrm>
            </p:grpSpPr>
            <p:sp>
              <p:nvSpPr>
                <p:cNvPr id="45" name="Rounded Rectangle 42">
                  <a:extLst>
                    <a:ext uri="{FF2B5EF4-FFF2-40B4-BE49-F238E27FC236}">
                      <a16:creationId xmlns:a16="http://schemas.microsoft.com/office/drawing/2014/main" id="{C065A78A-7D55-D5CB-1378-5707D3D6C9F7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4543767" cy="89878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64184" dist="120866" dir="5400000" algn="t" rotWithShape="0">
                    <a:prstClr val="black">
                      <a:alpha val="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1575"/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D228F34C-8CD4-4E45-7E4C-0296871656BF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270024" cy="28509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1575"/>
                </a:p>
              </p:txBody>
            </p:sp>
          </p:grp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D7C94D0-690A-86CF-6B61-603CA1868EBA}"/>
                  </a:ext>
                </a:extLst>
              </p:cNvPr>
              <p:cNvSpPr/>
              <p:nvPr/>
            </p:nvSpPr>
            <p:spPr>
              <a:xfrm>
                <a:off x="1210360" y="1200910"/>
                <a:ext cx="699609" cy="699607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1575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B513895-F915-0094-7B2D-56FBA7F0F888}"/>
                  </a:ext>
                </a:extLst>
              </p:cNvPr>
              <p:cNvSpPr txBox="1"/>
              <p:nvPr/>
            </p:nvSpPr>
            <p:spPr>
              <a:xfrm>
                <a:off x="2161338" y="1668906"/>
                <a:ext cx="4191759" cy="6145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T" sz="1575" dirty="0"/>
                  <a:t>Hi, how can I help you?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3209A73-9A33-14CB-B60D-E4BC124DE9A6}"/>
                </a:ext>
              </a:extLst>
            </p:cNvPr>
            <p:cNvGrpSpPr/>
            <p:nvPr/>
          </p:nvGrpSpPr>
          <p:grpSpPr>
            <a:xfrm>
              <a:off x="12813637" y="3253493"/>
              <a:ext cx="4293476" cy="6255188"/>
              <a:chOff x="5895933" y="2407228"/>
              <a:chExt cx="5240139" cy="7634387"/>
            </a:xfrm>
          </p:grpSpPr>
          <p:pic>
            <p:nvPicPr>
              <p:cNvPr id="48" name="Picture 47" descr="Man at a park">
                <a:extLst>
                  <a:ext uri="{FF2B5EF4-FFF2-40B4-BE49-F238E27FC236}">
                    <a16:creationId xmlns:a16="http://schemas.microsoft.com/office/drawing/2014/main" id="{B326D4F2-14C6-44D1-ACED-14D3328D79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l="16667" r="16667"/>
              <a:stretch/>
            </p:blipFill>
            <p:spPr>
              <a:xfrm>
                <a:off x="10402918" y="2407228"/>
                <a:ext cx="733154" cy="733154"/>
              </a:xfrm>
              <a:prstGeom prst="ellipse">
                <a:avLst/>
              </a:prstGeom>
            </p:spPr>
          </p:pic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FD01C6E5-7FEC-D1F3-3AB7-79FCBF7672CE}"/>
                  </a:ext>
                </a:extLst>
              </p:cNvPr>
              <p:cNvGrpSpPr/>
              <p:nvPr/>
            </p:nvGrpSpPr>
            <p:grpSpPr>
              <a:xfrm flipH="1">
                <a:off x="5895933" y="2785948"/>
                <a:ext cx="4389530" cy="7255667"/>
                <a:chOff x="2019044" y="1224585"/>
                <a:chExt cx="3418009" cy="3176046"/>
              </a:xfrm>
            </p:grpSpPr>
            <p:sp>
              <p:nvSpPr>
                <p:cNvPr id="51" name="Rounded Rectangle 48">
                  <a:extLst>
                    <a:ext uri="{FF2B5EF4-FFF2-40B4-BE49-F238E27FC236}">
                      <a16:creationId xmlns:a16="http://schemas.microsoft.com/office/drawing/2014/main" id="{E64E17F3-B33E-8A8E-F31D-BF6B7F921508}"/>
                    </a:ext>
                  </a:extLst>
                </p:cNvPr>
                <p:cNvSpPr/>
                <p:nvPr/>
              </p:nvSpPr>
              <p:spPr>
                <a:xfrm>
                  <a:off x="2019050" y="1224585"/>
                  <a:ext cx="3418003" cy="3176046"/>
                </a:xfrm>
                <a:prstGeom prst="roundRect">
                  <a:avLst>
                    <a:gd name="adj" fmla="val 6213"/>
                  </a:avLst>
                </a:prstGeom>
                <a:solidFill>
                  <a:schemeClr val="bg2"/>
                </a:solidFill>
                <a:ln>
                  <a:noFill/>
                </a:ln>
                <a:effectLst>
                  <a:outerShdw blurRad="264184" dist="120866" dir="5400000" algn="t" rotWithShape="0">
                    <a:prstClr val="black">
                      <a:alpha val="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4050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AB99F69E-0DCF-7C39-4D1F-F1B0908CC440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270024" cy="28509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4050"/>
                </a:p>
              </p:txBody>
            </p:sp>
          </p:grp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A8C3A4F-ECBE-817F-1531-4041C221C292}"/>
                  </a:ext>
                </a:extLst>
              </p:cNvPr>
              <p:cNvSpPr txBox="1"/>
              <p:nvPr/>
            </p:nvSpPr>
            <p:spPr>
              <a:xfrm>
                <a:off x="6164818" y="3097579"/>
                <a:ext cx="3935626" cy="67107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57175" indent="-257175">
                  <a:lnSpc>
                    <a:spcPct val="115000"/>
                  </a:lnSpc>
                  <a:buFont typeface="Arial" panose="020B0604020202020204" pitchFamily="34" charset="0"/>
                  <a:buChar char="•"/>
                </a:pP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Create a golden record rule that applies to all golden records from the /Client business domain.</a:t>
                </a:r>
                <a:endParaRPr lang="en-LT" sz="1575" kern="100" dirty="0"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  <a:p>
                <a:pPr marL="257175" indent="-257175">
                  <a:lnSpc>
                    <a:spcPct val="115000"/>
                  </a:lnSpc>
                  <a:buFont typeface="Arial" panose="020B0604020202020204" pitchFamily="34" charset="0"/>
                  <a:buChar char="•"/>
                </a:pP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The rule should tag records and include 3 actions.</a:t>
                </a:r>
                <a:endParaRPr lang="en-LT" sz="1575" kern="100" dirty="0"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  <a:p>
                <a:pPr marL="257175" indent="-257175">
                  <a:lnSpc>
                    <a:spcPct val="115000"/>
                  </a:lnSpc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Name the rule “Client data validation”.</a:t>
                </a:r>
              </a:p>
              <a:p>
                <a:pPr marL="257175" indent="-257175">
                  <a:lnSpc>
                    <a:spcPct val="115000"/>
                  </a:lnSpc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Action 1. If </a:t>
                </a:r>
                <a:r>
                  <a:rPr lang="en-GB" sz="1575" kern="100" dirty="0" err="1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client.email</a:t>
                </a: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 does not match common email </a:t>
                </a:r>
                <a:r>
                  <a:rPr lang="en-GB" sz="1575" kern="100" dirty="0" err="1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RegExp</a:t>
                </a: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, tag the record with “invalid-validation-email”.</a:t>
                </a:r>
                <a:endParaRPr lang="en-LT" sz="1575" kern="100" dirty="0"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  <a:p>
                <a:pPr marL="257175" indent="-257175">
                  <a:lnSpc>
                    <a:spcPct val="115000"/>
                  </a:lnSpc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Action 2. If </a:t>
                </a:r>
                <a:r>
                  <a:rPr lang="en-GB" sz="1575" kern="100" dirty="0" err="1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client.phone</a:t>
                </a: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 contains anything other than numbers, tag the record with “invalid-validation-phone”.</a:t>
                </a:r>
                <a:endParaRPr lang="en-LT" sz="1575" kern="100" dirty="0"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  <a:p>
                <a:pPr marL="257175" indent="-257175">
                  <a:buFont typeface="Arial" panose="020B0604020202020204" pitchFamily="34" charset="0"/>
                  <a:buChar char="•"/>
                </a:pPr>
                <a:r>
                  <a:rPr lang="en-GB" sz="1575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Action 3. If </a:t>
                </a:r>
                <a:r>
                  <a:rPr lang="en-GB" sz="1575" dirty="0" err="1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client.leadStatus</a:t>
                </a:r>
                <a:r>
                  <a:rPr lang="en-GB" sz="1575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 is new and the credit limit is </a:t>
                </a:r>
                <a:r>
                  <a:rPr lang="en-US" sz="1575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…</a:t>
                </a:r>
                <a:endParaRPr lang="en-LT" sz="1575" kern="100" dirty="0"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54" name="Graphic 53" descr="A blue and green square with a black background&#10;&#10;AI-generated content may be incorrect.">
              <a:extLst>
                <a:ext uri="{FF2B5EF4-FFF2-40B4-BE49-F238E27FC236}">
                  <a16:creationId xmlns:a16="http://schemas.microsoft.com/office/drawing/2014/main" id="{B3C83832-9A27-3962-85B3-15D5C377D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t="3061" b="3061"/>
            <a:stretch/>
          </p:blipFill>
          <p:spPr>
            <a:xfrm>
              <a:off x="12498994" y="2507351"/>
              <a:ext cx="258338" cy="2453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193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31733-6CDB-EB2D-62BB-13463FE54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CC87D7A-BB25-DBE3-2E26-1826F410F7A9}"/>
              </a:ext>
            </a:extLst>
          </p:cNvPr>
          <p:cNvSpPr>
            <a:spLocks/>
          </p:cNvSpPr>
          <p:nvPr/>
        </p:nvSpPr>
        <p:spPr>
          <a:xfrm>
            <a:off x="8721" y="0"/>
            <a:ext cx="7224039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F0E0B7-DAF7-761E-BA72-9EE4D0A33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11688E-E6FF-8270-A022-608B875C032B}"/>
              </a:ext>
            </a:extLst>
          </p:cNvPr>
          <p:cNvSpPr txBox="1"/>
          <p:nvPr/>
        </p:nvSpPr>
        <p:spPr>
          <a:xfrm>
            <a:off x="720896" y="1343856"/>
            <a:ext cx="5632126" cy="2893100"/>
          </a:xfrm>
          <a:prstGeom prst="rect">
            <a:avLst/>
          </a:prstGeom>
          <a:noFill/>
        </p:spPr>
        <p:txBody>
          <a:bodyPr wrap="square" lIns="137160" tIns="68580" rIns="137160" bIns="68580" anchor="t">
            <a:spAutoFit/>
          </a:bodyPr>
          <a:lstStyle/>
          <a:p>
            <a:pPr>
              <a:spcBef>
                <a:spcPts val="1500"/>
              </a:spcBef>
            </a:pPr>
            <a:r>
              <a:rPr lang="en-GB" sz="4800" b="1" dirty="0"/>
              <a:t>50+ Copilot skills </a:t>
            </a:r>
            <a:br>
              <a:rPr lang="en-GB" sz="4800" b="1" dirty="0"/>
            </a:br>
            <a:r>
              <a:rPr lang="en-GB" sz="4800" b="1" dirty="0"/>
              <a:t>at your fingertips</a:t>
            </a:r>
          </a:p>
          <a:p>
            <a:pPr>
              <a:spcBef>
                <a:spcPts val="2400"/>
              </a:spcBef>
            </a:pPr>
            <a:r>
              <a:rPr lang="en-GB" sz="2100" dirty="0"/>
              <a:t>From data analysis to rule creation and deduplication—Copilot helps you manage </a:t>
            </a:r>
            <a:br>
              <a:rPr lang="en-GB" sz="2100" dirty="0"/>
            </a:br>
            <a:r>
              <a:rPr lang="en-GB" sz="2100" dirty="0"/>
              <a:t>it all with simple, natural language</a:t>
            </a:r>
            <a:endParaRPr lang="en-GB" sz="2100" dirty="0">
              <a:solidFill>
                <a:srgbClr val="424242"/>
              </a:solidFill>
              <a:cs typeface="Arial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33BB39-4560-C1FE-7199-F888DF69CE20}"/>
              </a:ext>
            </a:extLst>
          </p:cNvPr>
          <p:cNvGrpSpPr/>
          <p:nvPr/>
        </p:nvGrpSpPr>
        <p:grpSpPr>
          <a:xfrm>
            <a:off x="8375650" y="2758139"/>
            <a:ext cx="9080499" cy="4770722"/>
            <a:chOff x="501239" y="2920285"/>
            <a:chExt cx="6689776" cy="3514684"/>
          </a:xfrm>
        </p:grpSpPr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7D95850F-7B5D-E8A9-F76E-2CBB16AE8492}"/>
                </a:ext>
              </a:extLst>
            </p:cNvPr>
            <p:cNvSpPr/>
            <p:nvPr/>
          </p:nvSpPr>
          <p:spPr>
            <a:xfrm>
              <a:off x="1193305" y="2927620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Activate rule</a:t>
              </a: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86803242-59D1-DA81-3B75-F04E94A73F82}"/>
                </a:ext>
              </a:extLst>
            </p:cNvPr>
            <p:cNvSpPr/>
            <p:nvPr/>
          </p:nvSpPr>
          <p:spPr>
            <a:xfrm>
              <a:off x="501239" y="3342739"/>
              <a:ext cx="1325880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Deactivate rule</a:t>
              </a:r>
            </a:p>
          </p:txBody>
        </p: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846333F6-D95D-C683-7501-89A4C8DFE207}"/>
                </a:ext>
              </a:extLst>
            </p:cNvPr>
            <p:cNvSpPr/>
            <p:nvPr/>
          </p:nvSpPr>
          <p:spPr>
            <a:xfrm>
              <a:off x="2488289" y="2927620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Clone rule</a:t>
              </a:r>
            </a:p>
          </p:txBody>
        </p:sp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A12707A7-C653-B056-4E9C-09396F8E33E4}"/>
                </a:ext>
              </a:extLst>
            </p:cNvPr>
            <p:cNvSpPr/>
            <p:nvPr/>
          </p:nvSpPr>
          <p:spPr>
            <a:xfrm>
              <a:off x="1941768" y="3342739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Create rule</a:t>
              </a:r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5E5132A2-39BE-DF98-4F84-07AD94A7FBA2}"/>
                </a:ext>
              </a:extLst>
            </p:cNvPr>
            <p:cNvSpPr/>
            <p:nvPr/>
          </p:nvSpPr>
          <p:spPr>
            <a:xfrm>
              <a:off x="5856187" y="3335380"/>
              <a:ext cx="1318775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Reprocess rule</a:t>
              </a:r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9494BBAA-B9DA-C366-2C4C-4374BA37F7E6}"/>
                </a:ext>
              </a:extLst>
            </p:cNvPr>
            <p:cNvSpPr/>
            <p:nvPr/>
          </p:nvSpPr>
          <p:spPr>
            <a:xfrm>
              <a:off x="3761980" y="2920285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Create stream</a:t>
              </a:r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AC331474-37A9-0AC1-478B-AA910021DD9D}"/>
                </a:ext>
              </a:extLst>
            </p:cNvPr>
            <p:cNvSpPr/>
            <p:nvPr/>
          </p:nvSpPr>
          <p:spPr>
            <a:xfrm>
              <a:off x="3196144" y="3335380"/>
              <a:ext cx="1325880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Start stream</a:t>
              </a:r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3D6F819A-1AF2-7766-7463-557756D166FB}"/>
                </a:ext>
              </a:extLst>
            </p:cNvPr>
            <p:cNvSpPr/>
            <p:nvPr/>
          </p:nvSpPr>
          <p:spPr>
            <a:xfrm>
              <a:off x="5056964" y="2920285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Clone stream</a:t>
              </a:r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24A36ECE-31CA-DF61-F7DD-737A949EFFC5}"/>
                </a:ext>
              </a:extLst>
            </p:cNvPr>
            <p:cNvSpPr/>
            <p:nvPr/>
          </p:nvSpPr>
          <p:spPr>
            <a:xfrm>
              <a:off x="4585201" y="3335380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List stream</a:t>
              </a:r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901E61D3-0503-D02E-B388-BF9C95D0FDA2}"/>
                </a:ext>
              </a:extLst>
            </p:cNvPr>
            <p:cNvSpPr/>
            <p:nvPr/>
          </p:nvSpPr>
          <p:spPr>
            <a:xfrm>
              <a:off x="870431" y="4673314"/>
              <a:ext cx="143560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Create vocabulary</a:t>
              </a:r>
            </a:p>
          </p:txBody>
        </p: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97A03B6E-D8D7-E8B4-AFCA-12FB4162AFB0}"/>
                </a:ext>
              </a:extLst>
            </p:cNvPr>
            <p:cNvSpPr/>
            <p:nvPr/>
          </p:nvSpPr>
          <p:spPr>
            <a:xfrm>
              <a:off x="1189854" y="5136408"/>
              <a:ext cx="1611383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Create vocabulary key</a:t>
              </a:r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96A3AD34-88FB-0578-9A59-EABCBD71275E}"/>
                </a:ext>
              </a:extLst>
            </p:cNvPr>
            <p:cNvSpPr/>
            <p:nvPr/>
          </p:nvSpPr>
          <p:spPr>
            <a:xfrm>
              <a:off x="2412199" y="4665104"/>
              <a:ext cx="1325880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List vocabularies</a:t>
              </a:r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5FC5CFBF-93E8-8E14-4136-B85BA420E0EA}"/>
                </a:ext>
              </a:extLst>
            </p:cNvPr>
            <p:cNvSpPr/>
            <p:nvPr/>
          </p:nvSpPr>
          <p:spPr>
            <a:xfrm>
              <a:off x="2907089" y="5135524"/>
              <a:ext cx="149759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List vocabulary key</a:t>
              </a:r>
            </a:p>
          </p:txBody>
        </p:sp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518984E9-8514-430B-A25D-EC39B4016316}"/>
                </a:ext>
              </a:extLst>
            </p:cNvPr>
            <p:cNvSpPr/>
            <p:nvPr/>
          </p:nvSpPr>
          <p:spPr>
            <a:xfrm>
              <a:off x="4525987" y="5135524"/>
              <a:ext cx="1611382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Profile vocabulary key</a:t>
              </a:r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D91A9128-6434-315D-3BC2-D4529F54A59D}"/>
                </a:ext>
              </a:extLst>
            </p:cNvPr>
            <p:cNvSpPr/>
            <p:nvPr/>
          </p:nvSpPr>
          <p:spPr>
            <a:xfrm>
              <a:off x="522342" y="5632967"/>
              <a:ext cx="2278895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740"/>
                </a:lnSpc>
              </a:pPr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Suggest rules for vocabulary key</a:t>
              </a:r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3DDB2C58-DE5F-18DA-7597-DCA080FD830F}"/>
                </a:ext>
              </a:extLst>
            </p:cNvPr>
            <p:cNvSpPr/>
            <p:nvPr/>
          </p:nvSpPr>
          <p:spPr>
            <a:xfrm>
              <a:off x="2912245" y="5632967"/>
              <a:ext cx="2278895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740"/>
                </a:lnSpc>
              </a:pPr>
              <a:r>
                <a:rPr lang="en-LT" sz="1350" dirty="0">
                  <a:solidFill>
                    <a:schemeClr val="bg2">
                      <a:lumMod val="50000"/>
                    </a:schemeClr>
                  </a:solidFill>
                </a:rPr>
                <a:t>Standardize vocabulary key data</a:t>
              </a:r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CE6A6ED5-BC3D-568F-6148-EDBAE9C8919C}"/>
                </a:ext>
              </a:extLst>
            </p:cNvPr>
            <p:cNvSpPr/>
            <p:nvPr/>
          </p:nvSpPr>
          <p:spPr>
            <a:xfrm>
              <a:off x="1187389" y="6105785"/>
              <a:ext cx="327683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740"/>
                </a:lnSpc>
              </a:pPr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Change  vocabulary key to glossary term lookup</a:t>
              </a: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D6EA8A15-9902-2381-941C-8FDC59767AE5}"/>
                </a:ext>
              </a:extLst>
            </p:cNvPr>
            <p:cNvSpPr/>
            <p:nvPr/>
          </p:nvSpPr>
          <p:spPr>
            <a:xfrm>
              <a:off x="2643883" y="3757835"/>
              <a:ext cx="1730255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Create glossary term</a:t>
              </a:r>
            </a:p>
          </p:txBody>
        </p: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C81E80E7-0621-A604-40B4-C91056C1FE48}"/>
                </a:ext>
              </a:extLst>
            </p:cNvPr>
            <p:cNvSpPr/>
            <p:nvPr/>
          </p:nvSpPr>
          <p:spPr>
            <a:xfrm>
              <a:off x="4469981" y="3757834"/>
              <a:ext cx="1730254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List glossary categories</a:t>
              </a:r>
            </a:p>
          </p:txBody>
        </p: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97B2600A-38FF-E423-B132-FBD0AA470278}"/>
                </a:ext>
              </a:extLst>
            </p:cNvPr>
            <p:cNvSpPr/>
            <p:nvPr/>
          </p:nvSpPr>
          <p:spPr>
            <a:xfrm>
              <a:off x="831674" y="3757835"/>
              <a:ext cx="1730255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Get data quality metrics</a:t>
              </a: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13FCF615-4AD6-0139-A262-C619D76CAF43}"/>
                </a:ext>
              </a:extLst>
            </p:cNvPr>
            <p:cNvSpPr/>
            <p:nvPr/>
          </p:nvSpPr>
          <p:spPr>
            <a:xfrm>
              <a:off x="515392" y="4205705"/>
              <a:ext cx="2606288" cy="33492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890"/>
                </a:lnSpc>
              </a:pPr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Detect anomaly in vocabulary key</a:t>
              </a: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E8D93C6D-77E4-A8A1-16D9-424C912A8C09}"/>
                </a:ext>
              </a:extLst>
            </p:cNvPr>
            <p:cNvSpPr/>
            <p:nvPr/>
          </p:nvSpPr>
          <p:spPr>
            <a:xfrm>
              <a:off x="3846462" y="4661821"/>
              <a:ext cx="1991563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740"/>
                </a:lnSpc>
              </a:pPr>
              <a:r>
                <a:rPr lang="en-LT" sz="1350" dirty="0">
                  <a:solidFill>
                    <a:schemeClr val="bg2">
                      <a:lumMod val="50000"/>
                    </a:schemeClr>
                  </a:solidFill>
                </a:rPr>
                <a:t>Create deduplication project</a:t>
              </a:r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CDA1E601-D026-8EE3-C07F-D582EB5EE68B}"/>
                </a:ext>
              </a:extLst>
            </p:cNvPr>
            <p:cNvSpPr/>
            <p:nvPr/>
          </p:nvSpPr>
          <p:spPr>
            <a:xfrm>
              <a:off x="5321321" y="5632966"/>
              <a:ext cx="1869694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740"/>
                </a:lnSpc>
              </a:pPr>
              <a:r>
                <a:rPr lang="en-LT" sz="1350" dirty="0">
                  <a:solidFill>
                    <a:schemeClr val="bg2">
                      <a:lumMod val="50000"/>
                    </a:schemeClr>
                  </a:solidFill>
                </a:rPr>
                <a:t>Explain deduplication group</a:t>
              </a:r>
            </a:p>
          </p:txBody>
        </p:sp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4D70E838-F3C6-F91D-CE12-AE3833000ECC}"/>
                </a:ext>
              </a:extLst>
            </p:cNvPr>
            <p:cNvSpPr/>
            <p:nvPr/>
          </p:nvSpPr>
          <p:spPr>
            <a:xfrm>
              <a:off x="3233595" y="4200472"/>
              <a:ext cx="2437253" cy="34789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740"/>
                </a:lnSpc>
              </a:pPr>
              <a:r>
                <a:rPr lang="en-LT" sz="1350">
                  <a:solidFill>
                    <a:schemeClr val="bg2">
                      <a:lumMod val="50000"/>
                    </a:schemeClr>
                  </a:solidFill>
                </a:rPr>
                <a:t>Create deduplication matching rules</a:t>
              </a:r>
            </a:p>
          </p:txBody>
        </p:sp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755E5F47-29E5-B129-F16B-BF8D5A7737C6}"/>
                </a:ext>
              </a:extLst>
            </p:cNvPr>
            <p:cNvSpPr/>
            <p:nvPr/>
          </p:nvSpPr>
          <p:spPr>
            <a:xfrm>
              <a:off x="4554294" y="6096953"/>
              <a:ext cx="1991563" cy="329184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740"/>
                </a:lnSpc>
              </a:pPr>
              <a:r>
                <a:rPr lang="en-US" sz="1350" dirty="0">
                  <a:solidFill>
                    <a:schemeClr val="bg1"/>
                  </a:solidFill>
                </a:rPr>
                <a:t>And many </a:t>
              </a:r>
              <a:r>
                <a:rPr lang="en-US" sz="1350">
                  <a:solidFill>
                    <a:schemeClr val="bg1"/>
                  </a:solidFill>
                </a:rPr>
                <a:t>more…</a:t>
              </a:r>
              <a:endParaRPr lang="en-LT" sz="1350" dirty="0">
                <a:solidFill>
                  <a:schemeClr val="bg1"/>
                </a:solidFill>
              </a:endParaRPr>
            </a:p>
          </p:txBody>
        </p:sp>
      </p:grpSp>
      <p:pic>
        <p:nvPicPr>
          <p:cNvPr id="8" name="Picture 16">
            <a:extLst>
              <a:ext uri="{FF2B5EF4-FFF2-40B4-BE49-F238E27FC236}">
                <a16:creationId xmlns:a16="http://schemas.microsoft.com/office/drawing/2014/main" id="{8CAA093B-AE24-8997-2505-B8A31E77083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493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C4816-F99C-0F60-A54E-D14D140A1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78FF75A-6CA8-FDE0-5482-351BDB67AE34}"/>
              </a:ext>
            </a:extLst>
          </p:cNvPr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DD636C-D483-C0A8-7842-2C93FC49C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09" y="1819275"/>
            <a:ext cx="658676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/>
              <a:t>Skill chaining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917A43A-9BDD-D4B0-6796-8ED92564A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895" y="4267200"/>
            <a:ext cx="7861130" cy="4625788"/>
          </a:xfrm>
        </p:spPr>
        <p:txBody>
          <a:bodyPr>
            <a:normAutofit/>
          </a:bodyPr>
          <a:lstStyle/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 dirty="0"/>
              <a:t>To enhance your efficiency in interacting with </a:t>
            </a:r>
            <a:r>
              <a:rPr lang="en-GB" dirty="0" err="1"/>
              <a:t>CluedIn</a:t>
            </a:r>
            <a:r>
              <a:rPr lang="en-GB" dirty="0"/>
              <a:t> Copilot, you can </a:t>
            </a:r>
            <a:r>
              <a:rPr lang="en-GB" dirty="0">
                <a:highlight>
                  <a:srgbClr val="2EF2A2"/>
                </a:highlight>
              </a:rPr>
              <a:t>chain different skills together</a:t>
            </a:r>
            <a:r>
              <a:rPr lang="en-GB" dirty="0"/>
              <a:t>.</a:t>
            </a:r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endParaRPr lang="en-GB" dirty="0"/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 dirty="0"/>
              <a:t>Instead of creating separate prompts for actions like creating, activating, and reprocessing a rule, you can </a:t>
            </a:r>
            <a:r>
              <a:rPr lang="en-GB" dirty="0">
                <a:highlight>
                  <a:srgbClr val="2EF2A2"/>
                </a:highlight>
              </a:rPr>
              <a:t>combine these tasks in a single prompt</a:t>
            </a:r>
            <a:r>
              <a:rPr lang="en-GB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4E51E-DFFC-32BB-17F4-57E755D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6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3D4E0203-4E9E-50C7-838D-74D08C27B3C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D03FD9D4-3BA1-8AC1-24D4-CD36A2207923}"/>
              </a:ext>
            </a:extLst>
          </p:cNvPr>
          <p:cNvGrpSpPr/>
          <p:nvPr/>
        </p:nvGrpSpPr>
        <p:grpSpPr>
          <a:xfrm>
            <a:off x="11098762" y="956604"/>
            <a:ext cx="5234475" cy="8373791"/>
            <a:chOff x="12120464" y="1548880"/>
            <a:chExt cx="5234475" cy="8373791"/>
          </a:xfrm>
        </p:grpSpPr>
        <p:sp>
          <p:nvSpPr>
            <p:cNvPr id="33" name="Slide Number Placeholder 3">
              <a:extLst>
                <a:ext uri="{FF2B5EF4-FFF2-40B4-BE49-F238E27FC236}">
                  <a16:creationId xmlns:a16="http://schemas.microsoft.com/office/drawing/2014/main" id="{B155F9A8-A872-5666-47A7-75ADBFEA983F}"/>
                </a:ext>
              </a:extLst>
            </p:cNvPr>
            <p:cNvSpPr txBox="1">
              <a:spLocks/>
            </p:cNvSpPr>
            <p:nvPr/>
          </p:nvSpPr>
          <p:spPr>
            <a:xfrm>
              <a:off x="12915900" y="9265447"/>
              <a:ext cx="4114800" cy="547688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r" defTabSz="1371464" rtl="0" eaLnBrk="1" latinLnBrk="0" hangingPunct="1">
                <a:defRPr sz="1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731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371464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57195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2926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428657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114389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800120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485851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B7BD53AE-7240-4391-874D-1B91F412B7AB}" type="slidenum">
                <a:rPr lang="en-US" smtClean="0"/>
                <a:pPr/>
                <a:t>6</a:t>
              </a:fld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2DEBA382-1D19-7190-14CC-0B7FAC584AF7}"/>
                </a:ext>
              </a:extLst>
            </p:cNvPr>
            <p:cNvGrpSpPr/>
            <p:nvPr/>
          </p:nvGrpSpPr>
          <p:grpSpPr>
            <a:xfrm>
              <a:off x="12120464" y="1548880"/>
              <a:ext cx="5234475" cy="8373791"/>
              <a:chOff x="8080309" y="1032586"/>
              <a:chExt cx="3489650" cy="5582527"/>
            </a:xfrm>
          </p:grpSpPr>
          <p:sp>
            <p:nvSpPr>
              <p:cNvPr id="35" name="Rounded Rectangle 22">
                <a:extLst>
                  <a:ext uri="{FF2B5EF4-FFF2-40B4-BE49-F238E27FC236}">
                    <a16:creationId xmlns:a16="http://schemas.microsoft.com/office/drawing/2014/main" id="{38EDA4DA-A7CC-51DA-150A-DF45B998D0CF}"/>
                  </a:ext>
                </a:extLst>
              </p:cNvPr>
              <p:cNvSpPr/>
              <p:nvPr/>
            </p:nvSpPr>
            <p:spPr>
              <a:xfrm>
                <a:off x="8080310" y="1032587"/>
                <a:ext cx="3489649" cy="5582526"/>
              </a:xfrm>
              <a:prstGeom prst="roundRect">
                <a:avLst>
                  <a:gd name="adj" fmla="val 222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83704" sx="102000" sy="102000" algn="ctr" rotWithShape="0">
                  <a:schemeClr val="tx2">
                    <a:alpha val="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4050"/>
              </a:p>
            </p:txBody>
          </p:sp>
          <p:sp>
            <p:nvSpPr>
              <p:cNvPr id="36" name="Rounded Rectangle 26">
                <a:extLst>
                  <a:ext uri="{FF2B5EF4-FFF2-40B4-BE49-F238E27FC236}">
                    <a16:creationId xmlns:a16="http://schemas.microsoft.com/office/drawing/2014/main" id="{A6F95754-8BA6-F77A-B55F-B90A51ADA6A6}"/>
                  </a:ext>
                </a:extLst>
              </p:cNvPr>
              <p:cNvSpPr/>
              <p:nvPr/>
            </p:nvSpPr>
            <p:spPr>
              <a:xfrm>
                <a:off x="8080309" y="1032586"/>
                <a:ext cx="3489649" cy="446589"/>
              </a:xfrm>
              <a:prstGeom prst="roundRect">
                <a:avLst>
                  <a:gd name="adj" fmla="val 18262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4050"/>
              </a:p>
            </p:txBody>
          </p:sp>
          <p:sp>
            <p:nvSpPr>
              <p:cNvPr id="37" name="Rounded Rectangle 28">
                <a:extLst>
                  <a:ext uri="{FF2B5EF4-FFF2-40B4-BE49-F238E27FC236}">
                    <a16:creationId xmlns:a16="http://schemas.microsoft.com/office/drawing/2014/main" id="{E34A02EA-9CB1-0AFF-BD06-1DC9A0E90768}"/>
                  </a:ext>
                </a:extLst>
              </p:cNvPr>
              <p:cNvSpPr/>
              <p:nvPr/>
            </p:nvSpPr>
            <p:spPr>
              <a:xfrm>
                <a:off x="8080309" y="1351129"/>
                <a:ext cx="3489649" cy="44658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405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4F31E007-D7E8-2820-F225-6A18E387ED76}"/>
                  </a:ext>
                </a:extLst>
              </p:cNvPr>
              <p:cNvSpPr txBox="1"/>
              <p:nvPr/>
            </p:nvSpPr>
            <p:spPr>
              <a:xfrm>
                <a:off x="8145556" y="1076442"/>
                <a:ext cx="482183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T" sz="1350">
                    <a:solidFill>
                      <a:schemeClr val="bg1"/>
                    </a:solidFill>
                  </a:rPr>
                  <a:t>Copilot</a:t>
                </a:r>
              </a:p>
            </p:txBody>
          </p:sp>
          <p:pic>
            <p:nvPicPr>
              <p:cNvPr id="39" name="Graphic 38" descr="Maximise with solid fill">
                <a:extLst>
                  <a:ext uri="{FF2B5EF4-FFF2-40B4-BE49-F238E27FC236}">
                    <a16:creationId xmlns:a16="http://schemas.microsoft.com/office/drawing/2014/main" id="{FBB0CF35-8D2D-9128-51C5-741BEF68EC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1148443" y="1138515"/>
                <a:ext cx="100336" cy="100336"/>
              </a:xfrm>
              <a:prstGeom prst="rect">
                <a:avLst/>
              </a:prstGeom>
            </p:spPr>
          </p:pic>
          <p:pic>
            <p:nvPicPr>
              <p:cNvPr id="40" name="Graphic 39" descr="Close outline">
                <a:extLst>
                  <a:ext uri="{FF2B5EF4-FFF2-40B4-BE49-F238E27FC236}">
                    <a16:creationId xmlns:a16="http://schemas.microsoft.com/office/drawing/2014/main" id="{E0DCF4B9-157F-7645-1AA6-C619699200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1323362" y="1119920"/>
                <a:ext cx="135960" cy="135960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C173CA3-944F-01A9-FD4D-80848568DE0A}"/>
                </a:ext>
              </a:extLst>
            </p:cNvPr>
            <p:cNvGrpSpPr/>
            <p:nvPr/>
          </p:nvGrpSpPr>
          <p:grpSpPr>
            <a:xfrm>
              <a:off x="12432605" y="2438725"/>
              <a:ext cx="2915156" cy="676394"/>
              <a:chOff x="1210360" y="1200910"/>
              <a:chExt cx="5352451" cy="1241912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6C87FEBB-18EB-4B45-0EC1-FDEE8CE1C93F}"/>
                  </a:ext>
                </a:extLst>
              </p:cNvPr>
              <p:cNvGrpSpPr/>
              <p:nvPr/>
            </p:nvGrpSpPr>
            <p:grpSpPr>
              <a:xfrm>
                <a:off x="2019044" y="1544036"/>
                <a:ext cx="4543767" cy="898786"/>
                <a:chOff x="2019044" y="1224585"/>
                <a:chExt cx="4543767" cy="898786"/>
              </a:xfrm>
            </p:grpSpPr>
            <p:sp>
              <p:nvSpPr>
                <p:cNvPr id="45" name="Rounded Rectangle 42">
                  <a:extLst>
                    <a:ext uri="{FF2B5EF4-FFF2-40B4-BE49-F238E27FC236}">
                      <a16:creationId xmlns:a16="http://schemas.microsoft.com/office/drawing/2014/main" id="{D0F53A2C-DB96-F195-1DB0-4AE8D3CAD7C2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4543767" cy="89878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64184" dist="120866" dir="5400000" algn="t" rotWithShape="0">
                    <a:prstClr val="black">
                      <a:alpha val="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1575"/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51556A95-AEB1-76E5-BB8E-CB795AC8712C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270024" cy="28509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1575"/>
                </a:p>
              </p:txBody>
            </p:sp>
          </p:grp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4100657-B03B-35C7-DFD4-48933EF32261}"/>
                  </a:ext>
                </a:extLst>
              </p:cNvPr>
              <p:cNvSpPr/>
              <p:nvPr/>
            </p:nvSpPr>
            <p:spPr>
              <a:xfrm>
                <a:off x="1210360" y="1200910"/>
                <a:ext cx="699609" cy="699607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1575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F26B50AC-D39D-DABF-3885-FA3DFE155452}"/>
                  </a:ext>
                </a:extLst>
              </p:cNvPr>
              <p:cNvSpPr txBox="1"/>
              <p:nvPr/>
            </p:nvSpPr>
            <p:spPr>
              <a:xfrm>
                <a:off x="2161338" y="1668906"/>
                <a:ext cx="4191759" cy="6145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T" sz="1575" dirty="0"/>
                  <a:t>Hi, how can I help you?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45C3B3B-EABF-7B68-A4DF-289BD1FC6D5B}"/>
                </a:ext>
              </a:extLst>
            </p:cNvPr>
            <p:cNvGrpSpPr/>
            <p:nvPr/>
          </p:nvGrpSpPr>
          <p:grpSpPr>
            <a:xfrm>
              <a:off x="12813636" y="3253493"/>
              <a:ext cx="4293477" cy="2482282"/>
              <a:chOff x="5895932" y="2407228"/>
              <a:chExt cx="5240140" cy="3029598"/>
            </a:xfrm>
          </p:grpSpPr>
          <p:pic>
            <p:nvPicPr>
              <p:cNvPr id="48" name="Picture 47" descr="Man at a park">
                <a:extLst>
                  <a:ext uri="{FF2B5EF4-FFF2-40B4-BE49-F238E27FC236}">
                    <a16:creationId xmlns:a16="http://schemas.microsoft.com/office/drawing/2014/main" id="{BA7DE0DA-AAEB-4B06-C8E6-1CEC17CBC67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l="16667" r="16667"/>
              <a:stretch/>
            </p:blipFill>
            <p:spPr>
              <a:xfrm>
                <a:off x="10402918" y="2407228"/>
                <a:ext cx="733154" cy="733154"/>
              </a:xfrm>
              <a:prstGeom prst="ellipse">
                <a:avLst/>
              </a:prstGeom>
            </p:spPr>
          </p:pic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9E58B7C6-DCC1-ECAE-1330-168B17026CA6}"/>
                  </a:ext>
                </a:extLst>
              </p:cNvPr>
              <p:cNvGrpSpPr/>
              <p:nvPr/>
            </p:nvGrpSpPr>
            <p:grpSpPr>
              <a:xfrm flipH="1">
                <a:off x="5895932" y="2785948"/>
                <a:ext cx="4389531" cy="2650878"/>
                <a:chOff x="2019044" y="1224585"/>
                <a:chExt cx="3418010" cy="1160377"/>
              </a:xfrm>
            </p:grpSpPr>
            <p:sp>
              <p:nvSpPr>
                <p:cNvPr id="51" name="Rounded Rectangle 48">
                  <a:extLst>
                    <a:ext uri="{FF2B5EF4-FFF2-40B4-BE49-F238E27FC236}">
                      <a16:creationId xmlns:a16="http://schemas.microsoft.com/office/drawing/2014/main" id="{56554E8B-88EA-BA69-DF0F-FDDA0139EC67}"/>
                    </a:ext>
                  </a:extLst>
                </p:cNvPr>
                <p:cNvSpPr/>
                <p:nvPr/>
              </p:nvSpPr>
              <p:spPr>
                <a:xfrm>
                  <a:off x="2019051" y="1224585"/>
                  <a:ext cx="3418003" cy="1160377"/>
                </a:xfrm>
                <a:prstGeom prst="roundRect">
                  <a:avLst>
                    <a:gd name="adj" fmla="val 6213"/>
                  </a:avLst>
                </a:prstGeom>
                <a:solidFill>
                  <a:schemeClr val="bg2"/>
                </a:solidFill>
                <a:ln>
                  <a:noFill/>
                </a:ln>
                <a:effectLst>
                  <a:outerShdw blurRad="264184" dist="120866" dir="5400000" algn="t" rotWithShape="0">
                    <a:prstClr val="black">
                      <a:alpha val="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4050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4738DF3-6573-DB04-7F45-7188A311A3B9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270024" cy="28509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4050"/>
                </a:p>
              </p:txBody>
            </p:sp>
          </p:grp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895FEF22-1441-49CD-C745-D4D9D1A6B5A8}"/>
                  </a:ext>
                </a:extLst>
              </p:cNvPr>
              <p:cNvSpPr txBox="1"/>
              <p:nvPr/>
            </p:nvSpPr>
            <p:spPr>
              <a:xfrm>
                <a:off x="6164818" y="3097579"/>
                <a:ext cx="3935626" cy="1796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57175" indent="-257175">
                  <a:lnSpc>
                    <a:spcPct val="115000"/>
                  </a:lnSpc>
                  <a:buFont typeface="Arial" panose="020B0604020202020204" pitchFamily="34" charset="0"/>
                  <a:buChar char="•"/>
                </a:pP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Create a rule that tags all records with </a:t>
                </a:r>
                <a:r>
                  <a:rPr lang="en-GB" sz="1575" kern="100" dirty="0" err="1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customer.country</a:t>
                </a: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 set to 'Norway' as 'Nordic’.</a:t>
                </a:r>
              </a:p>
              <a:p>
                <a:pPr marL="257175" indent="-257175">
                  <a:lnSpc>
                    <a:spcPct val="115000"/>
                  </a:lnSpc>
                  <a:buFont typeface="Arial" panose="020B0604020202020204" pitchFamily="34" charset="0"/>
                  <a:buChar char="•"/>
                </a:pP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Then, activate and reprocess the rule.</a:t>
                </a:r>
                <a:endParaRPr lang="en-LT" sz="1575" kern="100" dirty="0"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54" name="Graphic 53" descr="A blue and green square with a black background&#10;&#10;AI-generated content may be incorrect.">
              <a:extLst>
                <a:ext uri="{FF2B5EF4-FFF2-40B4-BE49-F238E27FC236}">
                  <a16:creationId xmlns:a16="http://schemas.microsoft.com/office/drawing/2014/main" id="{0C432935-89FE-31AB-D747-7E19E33AA1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t="3061" b="3061"/>
            <a:stretch/>
          </p:blipFill>
          <p:spPr>
            <a:xfrm>
              <a:off x="12498994" y="2507351"/>
              <a:ext cx="258338" cy="2453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6760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C657DB-862B-3EF2-BA37-70AC81D79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081A99A-87B1-2BCA-F122-5C37F8D762AF}"/>
              </a:ext>
            </a:extLst>
          </p:cNvPr>
          <p:cNvSpPr>
            <a:spLocks/>
          </p:cNvSpPr>
          <p:nvPr/>
        </p:nvSpPr>
        <p:spPr>
          <a:xfrm>
            <a:off x="9144000" y="0"/>
            <a:ext cx="9144001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B525AD-D237-9610-08FB-AB46CCEF4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09" y="1819275"/>
            <a:ext cx="658676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/>
              <a:t>Access to general knowledge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65F4E29-483A-E614-2D84-227544F4F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895" y="4267200"/>
            <a:ext cx="7861130" cy="4625788"/>
          </a:xfrm>
        </p:spPr>
        <p:txBody>
          <a:bodyPr>
            <a:normAutofit/>
          </a:bodyPr>
          <a:lstStyle/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 dirty="0"/>
              <a:t>Backed by the underlying large language model (LLM), Copilot </a:t>
            </a:r>
            <a:r>
              <a:rPr lang="en-GB" dirty="0">
                <a:highlight>
                  <a:srgbClr val="2EF2A2"/>
                </a:highlight>
              </a:rPr>
              <a:t>understands the meaning and context behind your data</a:t>
            </a:r>
            <a:r>
              <a:rPr lang="en-GB" dirty="0"/>
              <a:t>, and can work with it intelligently, even without explicit reference data.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60F26F-0B10-E930-EFD0-A0F6E57CD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7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D924C490-1F54-8117-F8B7-770DE2219A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C3F3B4FC-C8FD-39F8-F1CD-7437DE89C98A}"/>
              </a:ext>
            </a:extLst>
          </p:cNvPr>
          <p:cNvGrpSpPr/>
          <p:nvPr/>
        </p:nvGrpSpPr>
        <p:grpSpPr>
          <a:xfrm>
            <a:off x="11098762" y="956604"/>
            <a:ext cx="5234475" cy="8373791"/>
            <a:chOff x="12120464" y="1548880"/>
            <a:chExt cx="5234475" cy="8373791"/>
          </a:xfrm>
        </p:grpSpPr>
        <p:sp>
          <p:nvSpPr>
            <p:cNvPr id="33" name="Slide Number Placeholder 3">
              <a:extLst>
                <a:ext uri="{FF2B5EF4-FFF2-40B4-BE49-F238E27FC236}">
                  <a16:creationId xmlns:a16="http://schemas.microsoft.com/office/drawing/2014/main" id="{9F701714-6C18-EE8D-62BA-B0281BBF0B12}"/>
                </a:ext>
              </a:extLst>
            </p:cNvPr>
            <p:cNvSpPr txBox="1">
              <a:spLocks/>
            </p:cNvSpPr>
            <p:nvPr/>
          </p:nvSpPr>
          <p:spPr>
            <a:xfrm>
              <a:off x="12915900" y="9265447"/>
              <a:ext cx="4114800" cy="547688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r" defTabSz="1371464" rtl="0" eaLnBrk="1" latinLnBrk="0" hangingPunct="1">
                <a:defRPr sz="1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731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371464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57195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2926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428657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114389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800120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485851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B7BD53AE-7240-4391-874D-1B91F412B7AB}" type="slidenum">
                <a:rPr lang="en-US" smtClean="0"/>
                <a:pPr/>
                <a:t>7</a:t>
              </a:fld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04FA775D-777E-1FDA-2EE3-0D13108ACE99}"/>
                </a:ext>
              </a:extLst>
            </p:cNvPr>
            <p:cNvGrpSpPr/>
            <p:nvPr/>
          </p:nvGrpSpPr>
          <p:grpSpPr>
            <a:xfrm>
              <a:off x="12120464" y="1548880"/>
              <a:ext cx="5234475" cy="8373791"/>
              <a:chOff x="8080309" y="1032586"/>
              <a:chExt cx="3489650" cy="5582527"/>
            </a:xfrm>
          </p:grpSpPr>
          <p:sp>
            <p:nvSpPr>
              <p:cNvPr id="35" name="Rounded Rectangle 22">
                <a:extLst>
                  <a:ext uri="{FF2B5EF4-FFF2-40B4-BE49-F238E27FC236}">
                    <a16:creationId xmlns:a16="http://schemas.microsoft.com/office/drawing/2014/main" id="{D38CFF07-D13A-2133-6249-B1FDC288690F}"/>
                  </a:ext>
                </a:extLst>
              </p:cNvPr>
              <p:cNvSpPr/>
              <p:nvPr/>
            </p:nvSpPr>
            <p:spPr>
              <a:xfrm>
                <a:off x="8080310" y="1032587"/>
                <a:ext cx="3489649" cy="5582526"/>
              </a:xfrm>
              <a:prstGeom prst="roundRect">
                <a:avLst>
                  <a:gd name="adj" fmla="val 222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83704" sx="102000" sy="102000" algn="ctr" rotWithShape="0">
                  <a:schemeClr val="tx2">
                    <a:alpha val="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4050"/>
              </a:p>
            </p:txBody>
          </p:sp>
          <p:sp>
            <p:nvSpPr>
              <p:cNvPr id="36" name="Rounded Rectangle 26">
                <a:extLst>
                  <a:ext uri="{FF2B5EF4-FFF2-40B4-BE49-F238E27FC236}">
                    <a16:creationId xmlns:a16="http://schemas.microsoft.com/office/drawing/2014/main" id="{C1BB2403-8F95-AB95-4A94-2795D2573D53}"/>
                  </a:ext>
                </a:extLst>
              </p:cNvPr>
              <p:cNvSpPr/>
              <p:nvPr/>
            </p:nvSpPr>
            <p:spPr>
              <a:xfrm>
                <a:off x="8080309" y="1032586"/>
                <a:ext cx="3489649" cy="446589"/>
              </a:xfrm>
              <a:prstGeom prst="roundRect">
                <a:avLst>
                  <a:gd name="adj" fmla="val 18262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4050"/>
              </a:p>
            </p:txBody>
          </p:sp>
          <p:sp>
            <p:nvSpPr>
              <p:cNvPr id="37" name="Rounded Rectangle 28">
                <a:extLst>
                  <a:ext uri="{FF2B5EF4-FFF2-40B4-BE49-F238E27FC236}">
                    <a16:creationId xmlns:a16="http://schemas.microsoft.com/office/drawing/2014/main" id="{95803D6B-1198-D326-EC69-97E3DD2F6ED8}"/>
                  </a:ext>
                </a:extLst>
              </p:cNvPr>
              <p:cNvSpPr/>
              <p:nvPr/>
            </p:nvSpPr>
            <p:spPr>
              <a:xfrm>
                <a:off x="8080309" y="1351129"/>
                <a:ext cx="3489649" cy="44658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405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4D6A145-401B-6931-92E1-7C7B3B70FB0D}"/>
                  </a:ext>
                </a:extLst>
              </p:cNvPr>
              <p:cNvSpPr txBox="1"/>
              <p:nvPr/>
            </p:nvSpPr>
            <p:spPr>
              <a:xfrm>
                <a:off x="8145556" y="1076442"/>
                <a:ext cx="482183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T" sz="1350">
                    <a:solidFill>
                      <a:schemeClr val="bg1"/>
                    </a:solidFill>
                  </a:rPr>
                  <a:t>Copilot</a:t>
                </a:r>
              </a:p>
            </p:txBody>
          </p:sp>
          <p:pic>
            <p:nvPicPr>
              <p:cNvPr id="39" name="Graphic 38" descr="Maximise with solid fill">
                <a:extLst>
                  <a:ext uri="{FF2B5EF4-FFF2-40B4-BE49-F238E27FC236}">
                    <a16:creationId xmlns:a16="http://schemas.microsoft.com/office/drawing/2014/main" id="{5BD261C0-04D7-3927-75A8-48C981377E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1148443" y="1138515"/>
                <a:ext cx="100336" cy="100336"/>
              </a:xfrm>
              <a:prstGeom prst="rect">
                <a:avLst/>
              </a:prstGeom>
            </p:spPr>
          </p:pic>
          <p:pic>
            <p:nvPicPr>
              <p:cNvPr id="40" name="Graphic 39" descr="Close outline">
                <a:extLst>
                  <a:ext uri="{FF2B5EF4-FFF2-40B4-BE49-F238E27FC236}">
                    <a16:creationId xmlns:a16="http://schemas.microsoft.com/office/drawing/2014/main" id="{4FE6E5D4-3071-EF6E-6DC5-FADA91FFA0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1323362" y="1119920"/>
                <a:ext cx="135960" cy="135960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3C28176-710E-81B7-9594-469AC758B85B}"/>
                </a:ext>
              </a:extLst>
            </p:cNvPr>
            <p:cNvGrpSpPr/>
            <p:nvPr/>
          </p:nvGrpSpPr>
          <p:grpSpPr>
            <a:xfrm>
              <a:off x="12432605" y="2438725"/>
              <a:ext cx="2915156" cy="676394"/>
              <a:chOff x="1210360" y="1200910"/>
              <a:chExt cx="5352451" cy="1241912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9FA780F4-E421-6374-C605-838A9A7D12D8}"/>
                  </a:ext>
                </a:extLst>
              </p:cNvPr>
              <p:cNvGrpSpPr/>
              <p:nvPr/>
            </p:nvGrpSpPr>
            <p:grpSpPr>
              <a:xfrm>
                <a:off x="2019044" y="1544036"/>
                <a:ext cx="4543767" cy="898786"/>
                <a:chOff x="2019044" y="1224585"/>
                <a:chExt cx="4543767" cy="898786"/>
              </a:xfrm>
            </p:grpSpPr>
            <p:sp>
              <p:nvSpPr>
                <p:cNvPr id="45" name="Rounded Rectangle 42">
                  <a:extLst>
                    <a:ext uri="{FF2B5EF4-FFF2-40B4-BE49-F238E27FC236}">
                      <a16:creationId xmlns:a16="http://schemas.microsoft.com/office/drawing/2014/main" id="{E9627BB0-2932-1584-7E10-D4749A28FCCB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4543767" cy="89878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64184" dist="120866" dir="5400000" algn="t" rotWithShape="0">
                    <a:prstClr val="black">
                      <a:alpha val="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1575"/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038B3056-BFD5-6A23-86AD-5B654D96AFA3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270024" cy="28509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1575"/>
                </a:p>
              </p:txBody>
            </p:sp>
          </p:grp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3851303B-A515-07F4-9D4D-58F7ED4DBFB8}"/>
                  </a:ext>
                </a:extLst>
              </p:cNvPr>
              <p:cNvSpPr/>
              <p:nvPr/>
            </p:nvSpPr>
            <p:spPr>
              <a:xfrm>
                <a:off x="1210360" y="1200910"/>
                <a:ext cx="699609" cy="699607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1575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A23700B0-0DCA-4B74-A2E9-1451F141F95B}"/>
                  </a:ext>
                </a:extLst>
              </p:cNvPr>
              <p:cNvSpPr txBox="1"/>
              <p:nvPr/>
            </p:nvSpPr>
            <p:spPr>
              <a:xfrm>
                <a:off x="2161338" y="1668906"/>
                <a:ext cx="4191759" cy="6145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T" sz="1575" dirty="0"/>
                  <a:t>Hi, how can I help you?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8168553-921B-DCC3-515F-57FC7CAE7ECF}"/>
                </a:ext>
              </a:extLst>
            </p:cNvPr>
            <p:cNvGrpSpPr/>
            <p:nvPr/>
          </p:nvGrpSpPr>
          <p:grpSpPr>
            <a:xfrm>
              <a:off x="12813635" y="3253493"/>
              <a:ext cx="4293478" cy="2041412"/>
              <a:chOff x="5895931" y="2407228"/>
              <a:chExt cx="5240141" cy="2491521"/>
            </a:xfrm>
          </p:grpSpPr>
          <p:pic>
            <p:nvPicPr>
              <p:cNvPr id="48" name="Picture 47" descr="Man at a park">
                <a:extLst>
                  <a:ext uri="{FF2B5EF4-FFF2-40B4-BE49-F238E27FC236}">
                    <a16:creationId xmlns:a16="http://schemas.microsoft.com/office/drawing/2014/main" id="{5E278157-A10D-925D-CCE7-B32ECDB7BF4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l="16667" r="16667"/>
              <a:stretch/>
            </p:blipFill>
            <p:spPr>
              <a:xfrm>
                <a:off x="10402918" y="2407228"/>
                <a:ext cx="733154" cy="733154"/>
              </a:xfrm>
              <a:prstGeom prst="ellipse">
                <a:avLst/>
              </a:prstGeom>
            </p:spPr>
          </p:pic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DF8D8961-D732-EFE3-CCF5-342869FAE2DE}"/>
                  </a:ext>
                </a:extLst>
              </p:cNvPr>
              <p:cNvGrpSpPr/>
              <p:nvPr/>
            </p:nvGrpSpPr>
            <p:grpSpPr>
              <a:xfrm flipH="1">
                <a:off x="5895931" y="2785948"/>
                <a:ext cx="4389532" cy="2112801"/>
                <a:chOff x="2019044" y="1224585"/>
                <a:chExt cx="3418011" cy="924843"/>
              </a:xfrm>
            </p:grpSpPr>
            <p:sp>
              <p:nvSpPr>
                <p:cNvPr id="51" name="Rounded Rectangle 48">
                  <a:extLst>
                    <a:ext uri="{FF2B5EF4-FFF2-40B4-BE49-F238E27FC236}">
                      <a16:creationId xmlns:a16="http://schemas.microsoft.com/office/drawing/2014/main" id="{52536728-A653-F5D5-CFA1-E31D14317CF2}"/>
                    </a:ext>
                  </a:extLst>
                </p:cNvPr>
                <p:cNvSpPr/>
                <p:nvPr/>
              </p:nvSpPr>
              <p:spPr>
                <a:xfrm>
                  <a:off x="2019052" y="1224585"/>
                  <a:ext cx="3418003" cy="924843"/>
                </a:xfrm>
                <a:prstGeom prst="roundRect">
                  <a:avLst>
                    <a:gd name="adj" fmla="val 6213"/>
                  </a:avLst>
                </a:prstGeom>
                <a:solidFill>
                  <a:schemeClr val="bg2"/>
                </a:solidFill>
                <a:ln>
                  <a:noFill/>
                </a:ln>
                <a:effectLst>
                  <a:outerShdw blurRad="264184" dist="120866" dir="5400000" algn="t" rotWithShape="0">
                    <a:prstClr val="black">
                      <a:alpha val="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4050" dirty="0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DBFF3E8D-2500-4A35-8485-2AEAA97A06CF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270024" cy="28509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4050"/>
                </a:p>
              </p:txBody>
            </p:sp>
          </p:grp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EEA97C5-6D69-71FF-9BAE-776769D60DCE}"/>
                  </a:ext>
                </a:extLst>
              </p:cNvPr>
              <p:cNvSpPr txBox="1"/>
              <p:nvPr/>
            </p:nvSpPr>
            <p:spPr>
              <a:xfrm>
                <a:off x="6164818" y="3097579"/>
                <a:ext cx="3935626" cy="14566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15000"/>
                  </a:lnSpc>
                </a:pP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Can you create a golden record rule that tags Company records where the </a:t>
                </a:r>
                <a:r>
                  <a:rPr lang="en-GB" sz="1575" kern="100" dirty="0" err="1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company.state</a:t>
                </a:r>
                <a:r>
                  <a:rPr lang="en-GB" sz="1575" kern="100" dirty="0"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 is not one of the Australian states.</a:t>
                </a:r>
                <a:endParaRPr lang="en-LT" sz="1575" kern="100" dirty="0"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54" name="Graphic 53" descr="A blue and green square with a black background&#10;&#10;AI-generated content may be incorrect.">
              <a:extLst>
                <a:ext uri="{FF2B5EF4-FFF2-40B4-BE49-F238E27FC236}">
                  <a16:creationId xmlns:a16="http://schemas.microsoft.com/office/drawing/2014/main" id="{DB1A13D2-9825-4F7E-D8D6-1895B49F71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t="3061" b="3061"/>
            <a:stretch/>
          </p:blipFill>
          <p:spPr>
            <a:xfrm>
              <a:off x="12498994" y="2507351"/>
              <a:ext cx="258338" cy="2453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3148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11DF21-0A95-63BE-E87D-CFA6331F3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9FBA7F4-295A-423B-941B-56D909E6818C}"/>
              </a:ext>
            </a:extLst>
          </p:cNvPr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4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EFAE36-4117-3FBE-D4F3-A2BF37516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09" y="1819275"/>
            <a:ext cx="658676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/>
              <a:t>Multi-language support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2ECF7EB-1EAB-8CB9-1ADE-DB6EFE23D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895" y="4267200"/>
            <a:ext cx="7861130" cy="4625788"/>
          </a:xfrm>
        </p:spPr>
        <p:txBody>
          <a:bodyPr>
            <a:normAutofit/>
          </a:bodyPr>
          <a:lstStyle/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 dirty="0" err="1"/>
              <a:t>CluedIn</a:t>
            </a:r>
            <a:r>
              <a:rPr lang="en-GB" dirty="0"/>
              <a:t> Copilot </a:t>
            </a:r>
            <a:r>
              <a:rPr lang="en-GB" dirty="0">
                <a:highlight>
                  <a:srgbClr val="2EF2A2"/>
                </a:highlight>
              </a:rPr>
              <a:t>supports multiple languages</a:t>
            </a:r>
            <a:r>
              <a:rPr lang="en-GB" dirty="0"/>
              <a:t>, allowing you to interact with the platform in the language you’re most comfortable with.</a:t>
            </a:r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endParaRPr lang="en-GB" dirty="0"/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 dirty="0"/>
              <a:t>No configuration or translation is needed—just type your request, and Copilot will understand and execute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50C2-2312-0270-B547-5C7A63429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3714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BD53AE-7240-4391-874D-1B91F412B7AB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13714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0F128935-5173-822B-3316-06B7E997797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96695FD5-17D6-E3BA-B709-9B88791E97B6}"/>
              </a:ext>
            </a:extLst>
          </p:cNvPr>
          <p:cNvGrpSpPr/>
          <p:nvPr/>
        </p:nvGrpSpPr>
        <p:grpSpPr>
          <a:xfrm>
            <a:off x="11098762" y="956604"/>
            <a:ext cx="5234475" cy="8373791"/>
            <a:chOff x="12120464" y="1548880"/>
            <a:chExt cx="5234475" cy="8373791"/>
          </a:xfrm>
        </p:grpSpPr>
        <p:sp>
          <p:nvSpPr>
            <p:cNvPr id="33" name="Slide Number Placeholder 3">
              <a:extLst>
                <a:ext uri="{FF2B5EF4-FFF2-40B4-BE49-F238E27FC236}">
                  <a16:creationId xmlns:a16="http://schemas.microsoft.com/office/drawing/2014/main" id="{10223C89-4441-9010-2760-4ECE93FC7390}"/>
                </a:ext>
              </a:extLst>
            </p:cNvPr>
            <p:cNvSpPr txBox="1">
              <a:spLocks/>
            </p:cNvSpPr>
            <p:nvPr/>
          </p:nvSpPr>
          <p:spPr>
            <a:xfrm>
              <a:off x="12915900" y="9265447"/>
              <a:ext cx="4114800" cy="547688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r" defTabSz="1371464" rtl="0" eaLnBrk="1" latinLnBrk="0" hangingPunct="1">
                <a:defRPr sz="1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731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371464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57195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2926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428657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114389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800120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485851" algn="l" defTabSz="1371464" rtl="0" eaLnBrk="1" latinLnBrk="0" hangingPunct="1"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13714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B7BD53AE-7240-4391-874D-1B91F412B7AB}" type="slidenum">
                <a:rPr kumimoji="0" 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rgbClr val="000000">
                      <a:tint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pPr marL="0" marR="0" lvl="0" indent="0" algn="r" defTabSz="13714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8</a:t>
              </a:fld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0FA4B626-D25B-E735-324B-10A6C27957A2}"/>
                </a:ext>
              </a:extLst>
            </p:cNvPr>
            <p:cNvGrpSpPr/>
            <p:nvPr/>
          </p:nvGrpSpPr>
          <p:grpSpPr>
            <a:xfrm>
              <a:off x="12120464" y="1548880"/>
              <a:ext cx="5234475" cy="8373791"/>
              <a:chOff x="8080309" y="1032586"/>
              <a:chExt cx="3489650" cy="5582527"/>
            </a:xfrm>
          </p:grpSpPr>
          <p:sp>
            <p:nvSpPr>
              <p:cNvPr id="35" name="Rounded Rectangle 22">
                <a:extLst>
                  <a:ext uri="{FF2B5EF4-FFF2-40B4-BE49-F238E27FC236}">
                    <a16:creationId xmlns:a16="http://schemas.microsoft.com/office/drawing/2014/main" id="{572DE236-66BA-FF7D-3B0A-1CDC33B4E7AA}"/>
                  </a:ext>
                </a:extLst>
              </p:cNvPr>
              <p:cNvSpPr/>
              <p:nvPr/>
            </p:nvSpPr>
            <p:spPr>
              <a:xfrm>
                <a:off x="8080310" y="1032587"/>
                <a:ext cx="3489649" cy="5582526"/>
              </a:xfrm>
              <a:prstGeom prst="roundRect">
                <a:avLst>
                  <a:gd name="adj" fmla="val 222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83704" sx="102000" sy="102000" algn="ctr" rotWithShape="0">
                  <a:schemeClr val="tx2">
                    <a:alpha val="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14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LT" sz="4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36" name="Rounded Rectangle 26">
                <a:extLst>
                  <a:ext uri="{FF2B5EF4-FFF2-40B4-BE49-F238E27FC236}">
                    <a16:creationId xmlns:a16="http://schemas.microsoft.com/office/drawing/2014/main" id="{44C4D299-CE53-F6F8-7718-AA34FF71106A}"/>
                  </a:ext>
                </a:extLst>
              </p:cNvPr>
              <p:cNvSpPr/>
              <p:nvPr/>
            </p:nvSpPr>
            <p:spPr>
              <a:xfrm>
                <a:off x="8080309" y="1032586"/>
                <a:ext cx="3489649" cy="446589"/>
              </a:xfrm>
              <a:prstGeom prst="roundRect">
                <a:avLst>
                  <a:gd name="adj" fmla="val 18262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14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LT" sz="4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37" name="Rounded Rectangle 28">
                <a:extLst>
                  <a:ext uri="{FF2B5EF4-FFF2-40B4-BE49-F238E27FC236}">
                    <a16:creationId xmlns:a16="http://schemas.microsoft.com/office/drawing/2014/main" id="{08660A28-FFCF-91B8-052D-611DA0020A3D}"/>
                  </a:ext>
                </a:extLst>
              </p:cNvPr>
              <p:cNvSpPr/>
              <p:nvPr/>
            </p:nvSpPr>
            <p:spPr>
              <a:xfrm>
                <a:off x="8080309" y="1351129"/>
                <a:ext cx="3489649" cy="44658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14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LT" sz="4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5D5FCFE-D9A7-8ECB-EF4D-C8C7C32C3ED2}"/>
                  </a:ext>
                </a:extLst>
              </p:cNvPr>
              <p:cNvSpPr txBox="1"/>
              <p:nvPr/>
            </p:nvSpPr>
            <p:spPr>
              <a:xfrm>
                <a:off x="8145556" y="1076442"/>
                <a:ext cx="482183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13714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LT" sz="135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Copilot</a:t>
                </a:r>
              </a:p>
            </p:txBody>
          </p:sp>
          <p:pic>
            <p:nvPicPr>
              <p:cNvPr id="39" name="Graphic 38" descr="Maximise with solid fill">
                <a:extLst>
                  <a:ext uri="{FF2B5EF4-FFF2-40B4-BE49-F238E27FC236}">
                    <a16:creationId xmlns:a16="http://schemas.microsoft.com/office/drawing/2014/main" id="{82A3B6C5-BCC1-07A1-30DA-64A9ABEF87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1148443" y="1138515"/>
                <a:ext cx="100336" cy="100336"/>
              </a:xfrm>
              <a:prstGeom prst="rect">
                <a:avLst/>
              </a:prstGeom>
            </p:spPr>
          </p:pic>
          <p:pic>
            <p:nvPicPr>
              <p:cNvPr id="40" name="Graphic 39" descr="Close outline">
                <a:extLst>
                  <a:ext uri="{FF2B5EF4-FFF2-40B4-BE49-F238E27FC236}">
                    <a16:creationId xmlns:a16="http://schemas.microsoft.com/office/drawing/2014/main" id="{1E02239B-C66E-92CD-86CF-EEB7EA7BC3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1323362" y="1119920"/>
                <a:ext cx="135960" cy="135960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1DC7807-7DFA-2F22-212C-8329CCE0266B}"/>
                </a:ext>
              </a:extLst>
            </p:cNvPr>
            <p:cNvGrpSpPr/>
            <p:nvPr/>
          </p:nvGrpSpPr>
          <p:grpSpPr>
            <a:xfrm>
              <a:off x="12432605" y="2438725"/>
              <a:ext cx="2915156" cy="676394"/>
              <a:chOff x="1210360" y="1200910"/>
              <a:chExt cx="5352451" cy="1241912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7C983909-31A3-6519-8817-B57CD76F40AC}"/>
                  </a:ext>
                </a:extLst>
              </p:cNvPr>
              <p:cNvGrpSpPr/>
              <p:nvPr/>
            </p:nvGrpSpPr>
            <p:grpSpPr>
              <a:xfrm>
                <a:off x="2019044" y="1544036"/>
                <a:ext cx="4543767" cy="898786"/>
                <a:chOff x="2019044" y="1224585"/>
                <a:chExt cx="4543767" cy="898786"/>
              </a:xfrm>
            </p:grpSpPr>
            <p:sp>
              <p:nvSpPr>
                <p:cNvPr id="45" name="Rounded Rectangle 42">
                  <a:extLst>
                    <a:ext uri="{FF2B5EF4-FFF2-40B4-BE49-F238E27FC236}">
                      <a16:creationId xmlns:a16="http://schemas.microsoft.com/office/drawing/2014/main" id="{505DC80F-9AA3-1B25-2CF2-FA0959417B00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4543767" cy="89878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64184" dist="120866" dir="5400000" algn="t" rotWithShape="0">
                    <a:prstClr val="black">
                      <a:alpha val="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371464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LT" sz="1575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9F077FF4-612F-3076-919D-9E7EAF83D638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270024" cy="28509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371464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LT" sz="1575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E7834D4E-A817-E60A-47CA-EEBC5567DEE5}"/>
                  </a:ext>
                </a:extLst>
              </p:cNvPr>
              <p:cNvSpPr/>
              <p:nvPr/>
            </p:nvSpPr>
            <p:spPr>
              <a:xfrm>
                <a:off x="1210360" y="1200910"/>
                <a:ext cx="699609" cy="699607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14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LT" sz="157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5996CCF-36BB-70E7-5479-F1ECDE418BC8}"/>
                  </a:ext>
                </a:extLst>
              </p:cNvPr>
              <p:cNvSpPr txBox="1"/>
              <p:nvPr/>
            </p:nvSpPr>
            <p:spPr>
              <a:xfrm>
                <a:off x="2161338" y="1668906"/>
                <a:ext cx="4191759" cy="6145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13714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LT" sz="1575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Hi, how can I help you?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4D18BB79-A836-FD16-B196-F84FE09505D8}"/>
                </a:ext>
              </a:extLst>
            </p:cNvPr>
            <p:cNvGrpSpPr/>
            <p:nvPr/>
          </p:nvGrpSpPr>
          <p:grpSpPr>
            <a:xfrm>
              <a:off x="12813636" y="3253493"/>
              <a:ext cx="4293477" cy="2482282"/>
              <a:chOff x="5895932" y="2407228"/>
              <a:chExt cx="5240140" cy="3029598"/>
            </a:xfrm>
          </p:grpSpPr>
          <p:pic>
            <p:nvPicPr>
              <p:cNvPr id="48" name="Picture 47" descr="Man at a park">
                <a:extLst>
                  <a:ext uri="{FF2B5EF4-FFF2-40B4-BE49-F238E27FC236}">
                    <a16:creationId xmlns:a16="http://schemas.microsoft.com/office/drawing/2014/main" id="{CAC25182-704A-2F6B-3002-E16380AB55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l="16667" r="16667"/>
              <a:stretch/>
            </p:blipFill>
            <p:spPr>
              <a:xfrm>
                <a:off x="10402918" y="2407228"/>
                <a:ext cx="733154" cy="733154"/>
              </a:xfrm>
              <a:prstGeom prst="ellipse">
                <a:avLst/>
              </a:prstGeom>
            </p:spPr>
          </p:pic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4F37B60A-2AB2-68EF-ACC3-41A8EF062756}"/>
                  </a:ext>
                </a:extLst>
              </p:cNvPr>
              <p:cNvGrpSpPr/>
              <p:nvPr/>
            </p:nvGrpSpPr>
            <p:grpSpPr>
              <a:xfrm flipH="1">
                <a:off x="5895932" y="2785948"/>
                <a:ext cx="4389531" cy="2650878"/>
                <a:chOff x="2019044" y="1224585"/>
                <a:chExt cx="3418010" cy="1160377"/>
              </a:xfrm>
            </p:grpSpPr>
            <p:sp>
              <p:nvSpPr>
                <p:cNvPr id="51" name="Rounded Rectangle 48">
                  <a:extLst>
                    <a:ext uri="{FF2B5EF4-FFF2-40B4-BE49-F238E27FC236}">
                      <a16:creationId xmlns:a16="http://schemas.microsoft.com/office/drawing/2014/main" id="{63F04266-FC95-94A6-6FD0-5D79B18C112E}"/>
                    </a:ext>
                  </a:extLst>
                </p:cNvPr>
                <p:cNvSpPr/>
                <p:nvPr/>
              </p:nvSpPr>
              <p:spPr>
                <a:xfrm>
                  <a:off x="2019051" y="1224585"/>
                  <a:ext cx="3418003" cy="1160377"/>
                </a:xfrm>
                <a:prstGeom prst="roundRect">
                  <a:avLst>
                    <a:gd name="adj" fmla="val 6213"/>
                  </a:avLst>
                </a:prstGeom>
                <a:solidFill>
                  <a:schemeClr val="bg2"/>
                </a:solidFill>
                <a:ln>
                  <a:noFill/>
                </a:ln>
                <a:effectLst>
                  <a:outerShdw blurRad="264184" dist="120866" dir="5400000" algn="t" rotWithShape="0">
                    <a:prstClr val="black">
                      <a:alpha val="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371464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LT" sz="405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18D41706-D814-7B06-955A-7099E231287A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270024" cy="28509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371464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LT" sz="405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2961020C-7CCF-9F82-A69A-B44F06771995}"/>
                  </a:ext>
                </a:extLst>
              </p:cNvPr>
              <p:cNvSpPr txBox="1"/>
              <p:nvPr/>
            </p:nvSpPr>
            <p:spPr>
              <a:xfrm>
                <a:off x="6164818" y="3097579"/>
                <a:ext cx="3935626" cy="21370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57175" marR="0" lvl="0" indent="-257175" algn="l" defTabSz="1371464" rtl="0" eaLnBrk="1" fontAlgn="auto" latinLnBrk="0" hangingPunct="1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fr-FR" sz="1575" b="0" i="0" u="none" strike="noStrike" kern="1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Créez une règle qui marque tous les enregistrements dont </a:t>
                </a:r>
                <a:r>
                  <a:rPr kumimoji="0" lang="fr-FR" sz="1575" b="0" i="0" u="none" strike="noStrike" kern="1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customer.country</a:t>
                </a:r>
                <a:r>
                  <a:rPr kumimoji="0" lang="fr-FR" sz="1575" b="0" i="0" u="none" strike="noStrike" kern="1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 est défini sur "</a:t>
                </a:r>
                <a:r>
                  <a:rPr kumimoji="0" lang="fr-FR" sz="1575" b="0" i="0" u="none" strike="noStrike" kern="1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Norway</a:t>
                </a:r>
                <a:r>
                  <a:rPr kumimoji="0" lang="fr-FR" sz="1575" b="0" i="0" u="none" strike="noStrike" kern="1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" comme "Nordic".</a:t>
                </a:r>
              </a:p>
              <a:p>
                <a:pPr marL="257175" marR="0" lvl="0" indent="-257175" algn="l" defTabSz="1371464" rtl="0" eaLnBrk="1" fontAlgn="auto" latinLnBrk="0" hangingPunct="1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fr-FR" sz="1575" b="0" i="0" u="none" strike="noStrike" kern="1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Ensuite, activez et retraiterez la règle.</a:t>
                </a:r>
                <a:endParaRPr kumimoji="0" lang="en-LT" sz="1575" b="0" i="0" u="none" strike="noStrike" kern="1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54" name="Graphic 53" descr="A blue and green square with a black background&#10;&#10;AI-generated content may be incorrect.">
              <a:extLst>
                <a:ext uri="{FF2B5EF4-FFF2-40B4-BE49-F238E27FC236}">
                  <a16:creationId xmlns:a16="http://schemas.microsoft.com/office/drawing/2014/main" id="{F6A06356-2330-6AF6-AA66-98CBE18D6A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t="3061" b="3061"/>
            <a:stretch/>
          </p:blipFill>
          <p:spPr>
            <a:xfrm>
              <a:off x="12498994" y="2507351"/>
              <a:ext cx="258338" cy="2453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7715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F4869C-EAF0-CBCB-C427-D61AFA94CFF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4173200" y="9265445"/>
            <a:ext cx="4114800" cy="547688"/>
          </a:xfrm>
        </p:spPr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9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BBA932-326D-5D61-DBAB-E778C6126968}"/>
              </a:ext>
            </a:extLst>
          </p:cNvPr>
          <p:cNvSpPr/>
          <p:nvPr/>
        </p:nvSpPr>
        <p:spPr>
          <a:xfrm rot="5400000">
            <a:off x="4000501" y="-4000498"/>
            <a:ext cx="10287000" cy="18287998"/>
          </a:xfrm>
          <a:prstGeom prst="rect">
            <a:avLst/>
          </a:prstGeom>
          <a:gradFill>
            <a:gsLst>
              <a:gs pos="27000">
                <a:schemeClr val="bg2">
                  <a:lumMod val="10000"/>
                  <a:alpha val="91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B54A97-25B3-38BD-89CB-FD7EAF2BF2E3}"/>
              </a:ext>
            </a:extLst>
          </p:cNvPr>
          <p:cNvSpPr/>
          <p:nvPr/>
        </p:nvSpPr>
        <p:spPr>
          <a:xfrm>
            <a:off x="17269297" y="9270707"/>
            <a:ext cx="1021556" cy="10215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7A73060-E4D1-7C90-10E2-383E0F262E51}"/>
              </a:ext>
            </a:extLst>
          </p:cNvPr>
          <p:cNvGrpSpPr/>
          <p:nvPr/>
        </p:nvGrpSpPr>
        <p:grpSpPr>
          <a:xfrm rot="2700000">
            <a:off x="17389180" y="9034001"/>
            <a:ext cx="1160777" cy="1188998"/>
            <a:chOff x="7900738" y="1085921"/>
            <a:chExt cx="903418" cy="925382"/>
          </a:xfrm>
        </p:grpSpPr>
        <p:pic>
          <p:nvPicPr>
            <p:cNvPr id="9" name="Graphic 8" descr="Caret Up with solid fill">
              <a:extLst>
                <a:ext uri="{FF2B5EF4-FFF2-40B4-BE49-F238E27FC236}">
                  <a16:creationId xmlns:a16="http://schemas.microsoft.com/office/drawing/2014/main" id="{A58B7975-70EF-FAF8-E56B-F56712E87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00738" y="1085921"/>
              <a:ext cx="903418" cy="925382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5D64F0F-0813-6FBC-DBCA-AE5E0B92562E}"/>
                </a:ext>
              </a:extLst>
            </p:cNvPr>
            <p:cNvCxnSpPr/>
            <p:nvPr/>
          </p:nvCxnSpPr>
          <p:spPr>
            <a:xfrm>
              <a:off x="8357937" y="1426568"/>
              <a:ext cx="0" cy="584734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CE1AF0C-D14B-8F11-38CB-FCA8CB1A8F63}"/>
              </a:ext>
            </a:extLst>
          </p:cNvPr>
          <p:cNvSpPr txBox="1"/>
          <p:nvPr/>
        </p:nvSpPr>
        <p:spPr>
          <a:xfrm>
            <a:off x="1049481" y="926117"/>
            <a:ext cx="41582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Locational awareness</a:t>
            </a:r>
            <a:endParaRPr lang="en-LT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2D9BA4-01D9-8CF5-DCB2-DFB7A09493AD}"/>
              </a:ext>
            </a:extLst>
          </p:cNvPr>
          <p:cNvSpPr txBox="1">
            <a:spLocks/>
          </p:cNvSpPr>
          <p:nvPr/>
        </p:nvSpPr>
        <p:spPr>
          <a:xfrm>
            <a:off x="1049481" y="3178898"/>
            <a:ext cx="10659546" cy="392920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371600">
              <a:lnSpc>
                <a:spcPct val="100000"/>
              </a:lnSpc>
            </a:pPr>
            <a:r>
              <a:rPr lang="en-GB" sz="6000" b="1" dirty="0" err="1">
                <a:solidFill>
                  <a:srgbClr val="FFFFFF"/>
                </a:solidFill>
                <a:latin typeface="Arial" panose="020B0604020202020204"/>
              </a:rPr>
              <a:t>CluedIn</a:t>
            </a:r>
            <a:r>
              <a:rPr lang="en-GB" sz="6000" b="1" dirty="0">
                <a:solidFill>
                  <a:srgbClr val="FFFFFF"/>
                </a:solidFill>
                <a:latin typeface="Arial" panose="020B0604020202020204"/>
              </a:rPr>
              <a:t> Copilot </a:t>
            </a:r>
            <a:r>
              <a:rPr lang="en-GB" sz="6000" b="1" dirty="0">
                <a:solidFill>
                  <a:srgbClr val="2EF2A2"/>
                </a:solidFill>
                <a:latin typeface="Arial" panose="020B0604020202020204"/>
              </a:rPr>
              <a:t>understands </a:t>
            </a:r>
            <a:br>
              <a:rPr lang="en-GB" sz="6000" b="1" dirty="0">
                <a:solidFill>
                  <a:srgbClr val="2EF2A2"/>
                </a:solidFill>
                <a:latin typeface="Arial" panose="020B0604020202020204"/>
              </a:rPr>
            </a:br>
            <a:r>
              <a:rPr lang="en-GB" sz="6000" b="1" dirty="0">
                <a:solidFill>
                  <a:srgbClr val="2EF2A2"/>
                </a:solidFill>
                <a:latin typeface="Arial" panose="020B0604020202020204"/>
              </a:rPr>
              <a:t>your current location</a:t>
            </a:r>
            <a:r>
              <a:rPr lang="en-GB" sz="6000" b="1" dirty="0">
                <a:solidFill>
                  <a:srgbClr val="FFFFFF"/>
                </a:solidFill>
                <a:latin typeface="Arial" panose="020B0604020202020204"/>
              </a:rPr>
              <a:t> within </a:t>
            </a:r>
            <a:br>
              <a:rPr lang="en-GB" sz="6000" b="1" dirty="0">
                <a:solidFill>
                  <a:srgbClr val="FFFFFF"/>
                </a:solidFill>
                <a:latin typeface="Arial" panose="020B0604020202020204"/>
              </a:rPr>
            </a:br>
            <a:r>
              <a:rPr lang="en-GB" sz="6000" b="1" dirty="0">
                <a:solidFill>
                  <a:srgbClr val="FFFFFF"/>
                </a:solidFill>
                <a:latin typeface="Arial" panose="020B0604020202020204"/>
              </a:rPr>
              <a:t>the platform—whether you’re viewing a dataset, </a:t>
            </a:r>
            <a:br>
              <a:rPr lang="en-GB" sz="6000" b="1" dirty="0">
                <a:solidFill>
                  <a:srgbClr val="FFFFFF"/>
                </a:solidFill>
                <a:latin typeface="Arial" panose="020B0604020202020204"/>
              </a:rPr>
            </a:br>
            <a:r>
              <a:rPr lang="en-GB" sz="6000" b="1" dirty="0">
                <a:solidFill>
                  <a:srgbClr val="FFFFFF"/>
                </a:solidFill>
                <a:latin typeface="Arial" panose="020B0604020202020204"/>
              </a:rPr>
              <a:t>a vocabulary key, or </a:t>
            </a:r>
            <a:br>
              <a:rPr lang="en-GB" sz="6000" b="1" dirty="0">
                <a:solidFill>
                  <a:srgbClr val="FFFFFF"/>
                </a:solidFill>
                <a:latin typeface="Arial" panose="020B0604020202020204"/>
              </a:rPr>
            </a:br>
            <a:r>
              <a:rPr lang="en-GB" sz="6000" b="1" dirty="0">
                <a:solidFill>
                  <a:srgbClr val="FFFFFF"/>
                </a:solidFill>
                <a:latin typeface="Arial" panose="020B0604020202020204"/>
              </a:rPr>
              <a:t>a golden record.</a:t>
            </a:r>
          </a:p>
        </p:txBody>
      </p:sp>
    </p:spTree>
    <p:extLst>
      <p:ext uri="{BB962C8B-B14F-4D97-AF65-F5344CB8AC3E}">
        <p14:creationId xmlns:p14="http://schemas.microsoft.com/office/powerpoint/2010/main" val="1275510692"/>
      </p:ext>
    </p:extLst>
  </p:cSld>
  <p:clrMapOvr>
    <a:masterClrMapping/>
  </p:clrMapOvr>
</p:sld>
</file>

<file path=ppt/theme/theme1.xml><?xml version="1.0" encoding="utf-8"?>
<a:theme xmlns:a="http://schemas.openxmlformats.org/drawingml/2006/main" name="CluedIn-Training-Template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raining-Template" id="{4AB2BF91-4B3B-42C1-80D3-522EA1E16EF3}" vid="{39B73A42-8235-443F-B85A-81DD6BCA1874}"/>
    </a:ext>
  </a:extLst>
</a:theme>
</file>

<file path=ppt/theme/theme2.xml><?xml version="1.0" encoding="utf-8"?>
<a:theme xmlns:a="http://schemas.openxmlformats.org/drawingml/2006/main" name="CluedIn-theme-2025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heme-2025" id="{267905ED-446D-714C-B32E-B3F20864594D}" vid="{40375CDF-7EDD-0E4C-B0DD-C2926B597CDF}"/>
    </a:ext>
  </a:extLst>
</a:theme>
</file>

<file path=ppt/theme/theme3.xml><?xml version="1.0" encoding="utf-8"?>
<a:theme xmlns:a="http://schemas.openxmlformats.org/drawingml/2006/main" name="1_CluedIn-Training-Template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raining-Template" id="{4AB2BF91-4B3B-42C1-80D3-522EA1E16EF3}" vid="{39B73A42-8235-443F-B85A-81DD6BCA1874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132f155-a075-45b1-b535-0b465d57d705">
      <Terms xmlns="http://schemas.microsoft.com/office/infopath/2007/PartnerControls"/>
    </lcf76f155ced4ddcb4097134ff3c332f>
    <TaxCatchAll xmlns="a34941db-1617-495b-b0ef-3e2b3c180289" xsi:nil="true"/>
    <SharedWithUsers xmlns="a34941db-1617-495b-b0ef-3e2b3c180289">
      <UserInfo>
        <DisplayName>Natasha Scott</DisplayName>
        <AccountId>372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2C11FCD8DC8749ABDD709345942B36" ma:contentTypeVersion="19" ma:contentTypeDescription="Create a new document." ma:contentTypeScope="" ma:versionID="a8b376356d2ec6f0d6848a058e923152">
  <xsd:schema xmlns:xsd="http://www.w3.org/2001/XMLSchema" xmlns:xs="http://www.w3.org/2001/XMLSchema" xmlns:p="http://schemas.microsoft.com/office/2006/metadata/properties" xmlns:ns2="a34941db-1617-495b-b0ef-3e2b3c180289" xmlns:ns3="2132f155-a075-45b1-b535-0b465d57d705" targetNamespace="http://schemas.microsoft.com/office/2006/metadata/properties" ma:root="true" ma:fieldsID="8eeee10a6c44effd0d01505e031cad7a" ns2:_="" ns3:_="">
    <xsd:import namespace="a34941db-1617-495b-b0ef-3e2b3c180289"/>
    <xsd:import namespace="2132f155-a075-45b1-b535-0b465d57d70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4941db-1617-495b-b0ef-3e2b3c18028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1d5670bf-ee23-407e-abc1-4d47340abb6e}" ma:internalName="TaxCatchAll" ma:showField="CatchAllData" ma:web="a34941db-1617-495b-b0ef-3e2b3c18028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32f155-a075-45b1-b535-0b465d57d7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faa89a57-4440-4432-b699-411a4b5ec37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B832D56-4360-43C7-9FF2-B742F501B18F}">
  <ds:schemaRefs>
    <ds:schemaRef ds:uri="http://purl.org/dc/dcmitype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2132f155-a075-45b1-b535-0b465d57d705"/>
    <ds:schemaRef ds:uri="a34941db-1617-495b-b0ef-3e2b3c180289"/>
    <ds:schemaRef ds:uri="http://schemas.microsoft.com/office/infopath/2007/PartnerControl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1A68B81-13F1-4DD9-A768-3A0E36A46B39}">
  <ds:schemaRefs>
    <ds:schemaRef ds:uri="2132f155-a075-45b1-b535-0b465d57d705"/>
    <ds:schemaRef ds:uri="a34941db-1617-495b-b0ef-3e2b3c18028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DFB0A7F-F790-42B0-825E-72D150DC58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CluedIn-Training-Template</Template>
  <TotalTime>941</TotalTime>
  <Words>652</Words>
  <Application>Microsoft Office PowerPoint</Application>
  <PresentationFormat>Custom</PresentationFormat>
  <Paragraphs>97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Calibri</vt:lpstr>
      <vt:lpstr>Open Sans bold</vt:lpstr>
      <vt:lpstr>CluedIn-Training-Template</vt:lpstr>
      <vt:lpstr>CluedIn-theme-2025</vt:lpstr>
      <vt:lpstr>1_CluedIn-Training-Template</vt:lpstr>
      <vt:lpstr>PowerPoint Presentation</vt:lpstr>
      <vt:lpstr>PowerPoint Presentation</vt:lpstr>
      <vt:lpstr>Agentic Data Management with</vt:lpstr>
      <vt:lpstr>CluedIn Copilot</vt:lpstr>
      <vt:lpstr>PowerPoint Presentation</vt:lpstr>
      <vt:lpstr>Skill chaining</vt:lpstr>
      <vt:lpstr>Access to general knowledge</vt:lpstr>
      <vt:lpstr>Multi-language support</vt:lpstr>
      <vt:lpstr>PowerPoint Presentation</vt:lpstr>
      <vt:lpstr>Direct execution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Simona Girončikienė</dc:creator>
  <cp:lastModifiedBy>Iryna Sushko</cp:lastModifiedBy>
  <cp:revision>55</cp:revision>
  <dcterms:created xsi:type="dcterms:W3CDTF">2022-06-22T13:00:19Z</dcterms:created>
  <dcterms:modified xsi:type="dcterms:W3CDTF">2025-10-21T16:37:30Z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0x010100042C11FCD8DC8749ABDD709345942B36</vt:lpwstr>
  </property>
  <property fmtid="{D5CDD505-2E9C-101B-9397-08002B2CF9AE}" pid="3" name="MediaServiceImageTags">
    <vt:lpwstr/>
  </property>
</Properties>
</file>

<file path=docProps/thumbnail.jpeg>
</file>